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5"/>
    <p:sldMasterId id="214748367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Lst>
  <p:sldSz cy="5143500" cx="9144000"/>
  <p:notesSz cx="6858000" cy="9144000"/>
  <p:embeddedFontLst>
    <p:embeddedFont>
      <p:font typeface="Roboto Black"/>
      <p:bold r:id="rId27"/>
      <p:boldItalic r:id="rId28"/>
    </p:embeddedFont>
    <p:embeddedFont>
      <p:font typeface="Roboto"/>
      <p:regular r:id="rId29"/>
      <p:bold r:id="rId30"/>
      <p:italic r:id="rId31"/>
      <p:boldItalic r:id="rId32"/>
    </p:embeddedFont>
    <p:embeddedFont>
      <p:font typeface="Fira Sans Extra Condensed Medium"/>
      <p:regular r:id="rId33"/>
      <p:bold r:id="rId34"/>
      <p:italic r:id="rId35"/>
      <p:boldItalic r:id="rId36"/>
    </p:embeddedFont>
    <p:embeddedFont>
      <p:font typeface="Fira Sans Extra Condensed Black"/>
      <p:bold r:id="rId37"/>
      <p:boldItalic r:id="rId38"/>
    </p:embeddedFont>
    <p:embeddedFont>
      <p:font typeface="Roboto Mono"/>
      <p:regular r:id="rId39"/>
      <p:bold r:id="rId40"/>
      <p:italic r:id="rId41"/>
      <p:boldItalic r:id="rId42"/>
    </p:embeddedFont>
    <p:embeddedFont>
      <p:font typeface="Fira Sans Extra Condensed"/>
      <p:regular r:id="rId43"/>
      <p:bold r:id="rId44"/>
      <p:italic r:id="rId45"/>
      <p:boldItalic r:id="rId46"/>
    </p:embeddedFont>
    <p:embeddedFont>
      <p:font typeface="Fira Sans Extra Condensed SemiBold"/>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7E72A87-FD53-4C19-83C7-9CF007B59FB3}">
  <a:tblStyle styleId="{C7E72A87-FD53-4C19-83C7-9CF007B59FB3}" styleName="Table_0">
    <a:wholeTbl>
      <a:tcTxStyle>
        <a:font>
          <a:latin typeface="Arial"/>
          <a:ea typeface="Arial"/>
          <a:cs typeface="Arial"/>
        </a:font>
        <a:srgbClr val="000000"/>
      </a:tcTxStyle>
      <a:tcStyle>
        <a:tcBdr>
          <a:left>
            <a:ln cap="flat" cmpd="sng">
              <a:solidFill>
                <a:srgbClr val="000000"/>
              </a:solidFill>
              <a:prstDash val="solid"/>
              <a:round/>
              <a:headEnd len="sm" w="sm" type="none"/>
              <a:tailEnd len="sm" w="sm" type="none"/>
            </a:ln>
          </a:left>
          <a:right>
            <a:ln cap="flat" cmpd="sng">
              <a:solidFill>
                <a:srgbClr val="000000"/>
              </a:solidFill>
              <a:prstDash val="solid"/>
              <a:round/>
              <a:headEnd len="sm" w="sm" type="none"/>
              <a:tailEnd len="sm" w="sm" type="none"/>
            </a:ln>
          </a:right>
          <a:top>
            <a:ln cap="flat" cmpd="sng">
              <a:solidFill>
                <a:srgbClr val="000000"/>
              </a:solidFill>
              <a:prstDash val="solid"/>
              <a:round/>
              <a:headEnd len="sm" w="sm" type="none"/>
              <a:tailEnd len="sm" w="sm" type="none"/>
            </a:ln>
          </a:top>
          <a:bottom>
            <a:ln cap="flat" cmpd="sng">
              <a:solidFill>
                <a:srgbClr val="000000"/>
              </a:solidFill>
              <a:prstDash val="solid"/>
              <a:round/>
              <a:headEnd len="sm" w="sm" type="none"/>
              <a:tailEnd len="sm" w="sm" type="none"/>
            </a:ln>
          </a:bottom>
          <a:insideH>
            <a:ln cap="flat" cmpd="sng">
              <a:solidFill>
                <a:srgbClr val="000000"/>
              </a:solidFill>
              <a:prstDash val="solid"/>
              <a:round/>
              <a:headEnd len="sm" w="sm" type="none"/>
              <a:tailEnd len="sm" w="sm" type="none"/>
            </a:ln>
          </a:insideH>
          <a:insideV>
            <a:ln cap="flat" cmpd="sng">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Mono-bold.fntdata"/><Relationship Id="rId42" Type="http://schemas.openxmlformats.org/officeDocument/2006/relationships/font" Target="fonts/RobotoMono-boldItalic.fntdata"/><Relationship Id="rId41" Type="http://schemas.openxmlformats.org/officeDocument/2006/relationships/font" Target="fonts/RobotoMono-italic.fntdata"/><Relationship Id="rId44" Type="http://schemas.openxmlformats.org/officeDocument/2006/relationships/font" Target="fonts/FiraSansExtraCondensed-bold.fntdata"/><Relationship Id="rId43" Type="http://schemas.openxmlformats.org/officeDocument/2006/relationships/font" Target="fonts/FiraSansExtraCondensed-regular.fntdata"/><Relationship Id="rId46" Type="http://schemas.openxmlformats.org/officeDocument/2006/relationships/font" Target="fonts/FiraSansExtraCondensed-boldItalic.fntdata"/><Relationship Id="rId45" Type="http://schemas.openxmlformats.org/officeDocument/2006/relationships/font" Target="fonts/FiraSansExtraCondensed-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FiraSansExtraCondensedSemiBold-bold.fntdata"/><Relationship Id="rId47" Type="http://schemas.openxmlformats.org/officeDocument/2006/relationships/font" Target="fonts/FiraSansExtraCondensedSemiBold-regular.fntdata"/><Relationship Id="rId49" Type="http://schemas.openxmlformats.org/officeDocument/2006/relationships/font" Target="fonts/FiraSansExtraCondensedSemiBold-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Roboto-italic.fntdata"/><Relationship Id="rId30" Type="http://schemas.openxmlformats.org/officeDocument/2006/relationships/font" Target="fonts/Roboto-bold.fntdata"/><Relationship Id="rId33" Type="http://schemas.openxmlformats.org/officeDocument/2006/relationships/font" Target="fonts/FiraSansExtraCondensedMedium-regular.fntdata"/><Relationship Id="rId32" Type="http://schemas.openxmlformats.org/officeDocument/2006/relationships/font" Target="fonts/Roboto-boldItalic.fntdata"/><Relationship Id="rId35" Type="http://schemas.openxmlformats.org/officeDocument/2006/relationships/font" Target="fonts/FiraSansExtraCondensedMedium-italic.fntdata"/><Relationship Id="rId34" Type="http://schemas.openxmlformats.org/officeDocument/2006/relationships/font" Target="fonts/FiraSansExtraCondensedMedium-bold.fntdata"/><Relationship Id="rId37" Type="http://schemas.openxmlformats.org/officeDocument/2006/relationships/font" Target="fonts/FiraSansExtraCondensedBlack-bold.fntdata"/><Relationship Id="rId36" Type="http://schemas.openxmlformats.org/officeDocument/2006/relationships/font" Target="fonts/FiraSansExtraCondensedMedium-boldItalic.fntdata"/><Relationship Id="rId39" Type="http://schemas.openxmlformats.org/officeDocument/2006/relationships/font" Target="fonts/RobotoMono-regular.fntdata"/><Relationship Id="rId38" Type="http://schemas.openxmlformats.org/officeDocument/2006/relationships/font" Target="fonts/FiraSansExtraCondensedBlack-boldItalic.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font" Target="fonts/RobotoBlack-boldItalic.fntdata"/><Relationship Id="rId27" Type="http://schemas.openxmlformats.org/officeDocument/2006/relationships/font" Target="fonts/RobotoBlack-bold.fntdata"/><Relationship Id="rId29" Type="http://schemas.openxmlformats.org/officeDocument/2006/relationships/font" Target="fonts/Roboto-regular.fntdata"/><Relationship Id="rId50" Type="http://schemas.openxmlformats.org/officeDocument/2006/relationships/font" Target="fonts/FiraSansExtraCondensedSemiBold-boldItalic.fntdata"/><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tore.line.me/themeshop/product/3d7e19bf-e259-46eb-afa4-715a4fe8be69/en?from=theme"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318966bb627_2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 name="Google Shape;97;g318966bb627_2_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Color Theme: </a:t>
            </a:r>
            <a:r>
              <a:rPr lang="en" u="sng">
                <a:solidFill>
                  <a:schemeClr val="hlink"/>
                </a:solidFill>
                <a:hlinkClick r:id="rId2"/>
              </a:rPr>
              <a:t>https://store.line.me/themeshop/product/3d7e19bf-e259-46eb-afa4-715a4fe8be69/en?from=theme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Overview: problem overview, what his project can help with</a:t>
            </a:r>
            <a:endParaRPr/>
          </a:p>
          <a:p>
            <a:pPr indent="0" lvl="0" marL="0" rtl="0" algn="l">
              <a:lnSpc>
                <a:spcPct val="100000"/>
              </a:lnSpc>
              <a:spcBef>
                <a:spcPts val="0"/>
              </a:spcBef>
              <a:spcAft>
                <a:spcPts val="0"/>
              </a:spcAft>
              <a:buSzPts val="1100"/>
              <a:buNone/>
            </a:pPr>
            <a:r>
              <a:rPr lang="en"/>
              <a:t>Data: api, first trial 10 cities with direct flights, second trial 20 cities with less direct flights(reduced direct flight from the east coast to west coast)</a:t>
            </a:r>
            <a:endParaRPr/>
          </a:p>
          <a:p>
            <a:pPr indent="0" lvl="0" marL="0" rtl="0" algn="l">
              <a:lnSpc>
                <a:spcPct val="100000"/>
              </a:lnSpc>
              <a:spcBef>
                <a:spcPts val="0"/>
              </a:spcBef>
              <a:spcAft>
                <a:spcPts val="0"/>
              </a:spcAft>
              <a:buSzPts val="1100"/>
              <a:buNone/>
            </a:pPr>
            <a:r>
              <a:rPr lang="en"/>
              <a:t>Algorithm</a:t>
            </a:r>
            <a:r>
              <a:rPr lang="en">
                <a:solidFill>
                  <a:schemeClr val="dk1"/>
                </a:solidFill>
              </a:rPr>
              <a:t>:</a:t>
            </a:r>
            <a:r>
              <a:rPr lang="en">
                <a:solidFill>
                  <a:schemeClr val="dk1"/>
                </a:solidFill>
              </a:rPr>
              <a:t> Intro of the two algorithms, difference (we used real flight data sourced from Amadeus API, cleaned the source data, and built Dijkstra to calculate shortest path considering exact weights and A* using heuristic functions that combines the distance and flight duration.) We will then present the result comparing the speed of the two algorithm when weight of the heuristic functions changes. </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a:p>
            <a:pPr indent="0" lvl="0" marL="0" rtl="0" algn="l">
              <a:lnSpc>
                <a:spcPct val="100000"/>
              </a:lnSpc>
              <a:spcBef>
                <a:spcPts val="0"/>
              </a:spcBef>
              <a:spcAft>
                <a:spcPts val="0"/>
              </a:spcAft>
              <a:buSzPts val="1100"/>
              <a:buNone/>
            </a:pPr>
            <a:r>
              <a:rPr lang="en"/>
              <a:t>Result: visualization of the results</a:t>
            </a:r>
            <a:endParaRPr/>
          </a:p>
          <a:p>
            <a:pPr indent="0" lvl="0" marL="0" rtl="0" algn="l">
              <a:lnSpc>
                <a:spcPct val="100000"/>
              </a:lnSpc>
              <a:spcBef>
                <a:spcPts val="0"/>
              </a:spcBef>
              <a:spcAft>
                <a:spcPts val="0"/>
              </a:spcAft>
              <a:buSzPts val="1100"/>
              <a:buNone/>
            </a:pPr>
            <a:r>
              <a:rPr lang="en"/>
              <a:t>Limitation</a:t>
            </a:r>
            <a:endParaRPr/>
          </a:p>
          <a:p>
            <a:pPr indent="0" lvl="0" marL="0" rtl="0" algn="l">
              <a:lnSpc>
                <a:spcPct val="100000"/>
              </a:lnSpc>
              <a:spcBef>
                <a:spcPts val="0"/>
              </a:spcBef>
              <a:spcAft>
                <a:spcPts val="0"/>
              </a:spcAft>
              <a:buSzPts val="1100"/>
              <a:buNone/>
            </a:pPr>
            <a:r>
              <a:rPr lang="en"/>
              <a:t>Conclusion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31c81b7d8a2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2" name="Google Shape;372;g31c81b7d8a2_0_2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After collecting the dataset, we performed some data cleaning to ensure its quality. This included removing invalid flights, renaming columns for consistency, and eliminating duplicate entries. Next, we developed three models to compare the results: The first model focused on </a:t>
            </a:r>
            <a:r>
              <a:rPr b="1" lang="en">
                <a:solidFill>
                  <a:schemeClr val="dk1"/>
                </a:solidFill>
              </a:rPr>
              <a:t>flight duration</a:t>
            </a:r>
            <a:r>
              <a:rPr lang="en">
                <a:solidFill>
                  <a:schemeClr val="dk1"/>
                </a:solidFill>
              </a:rPr>
              <a:t>, The second model analyzed </a:t>
            </a:r>
            <a:r>
              <a:rPr b="1" lang="en">
                <a:solidFill>
                  <a:schemeClr val="dk1"/>
                </a:solidFill>
              </a:rPr>
              <a:t>flight fares</a:t>
            </a:r>
            <a:r>
              <a:rPr lang="en">
                <a:solidFill>
                  <a:schemeClr val="dk1"/>
                </a:solidFill>
              </a:rPr>
              <a:t>, The third model combined both </a:t>
            </a:r>
            <a:r>
              <a:rPr b="1" lang="en">
                <a:solidFill>
                  <a:schemeClr val="dk1"/>
                </a:solidFill>
              </a:rPr>
              <a:t>flight duration</a:t>
            </a:r>
            <a:r>
              <a:rPr lang="en">
                <a:solidFill>
                  <a:schemeClr val="dk1"/>
                </a:solidFill>
              </a:rPr>
              <a:t> and </a:t>
            </a:r>
            <a:r>
              <a:rPr b="1" lang="en">
                <a:solidFill>
                  <a:schemeClr val="dk1"/>
                </a:solidFill>
              </a:rPr>
              <a:t>fare data</a:t>
            </a:r>
            <a:r>
              <a:rPr lang="en">
                <a:solidFill>
                  <a:schemeClr val="dk1"/>
                </a:solidFill>
              </a:rPr>
              <a:t>.These models allowed us to optimize the algorithms and make meaningful comparisons based on different criteria.</a:t>
            </a:r>
            <a:endParaRPr>
              <a:solidFill>
                <a:schemeClr val="dk1"/>
              </a:solidFill>
            </a:endParaRPr>
          </a:p>
          <a:p>
            <a:pPr indent="0" lvl="0" marL="0" rtl="0" algn="l">
              <a:lnSpc>
                <a:spcPct val="100000"/>
              </a:lnSpc>
              <a:spcBef>
                <a:spcPts val="120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320e5532b73_2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6" name="Google Shape;406;g320e5532b73_2_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First we started by building graphical representations of the flight graphs of the three datasets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This is the flight graph showing the duration flight data</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graph consist of three parts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Vertices: represents cities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Edges: represent flight between cities, where green line shows the direct flight and blue line shows flights that have overlays, and the labels on the edges are the </a:t>
            </a:r>
            <a:r>
              <a:rPr lang="en">
                <a:solidFill>
                  <a:schemeClr val="dk1"/>
                </a:solidFill>
              </a:rPr>
              <a:t>duration</a:t>
            </a:r>
            <a:r>
              <a:rPr lang="en">
                <a:solidFill>
                  <a:schemeClr val="dk1"/>
                </a:solidFill>
              </a:rPr>
              <a:t> of flights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Arrows: represent the direction of the flight</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31c81b7d8a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5" name="Google Shape;425;g31c81b7d8a2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a:solidFill>
                  <a:schemeClr val="dk1"/>
                </a:solidFill>
              </a:rPr>
              <a:t>Here on the left we have a sample flight path using A* from san diego to boston</a:t>
            </a:r>
            <a:endParaRPr>
              <a:solidFill>
                <a:schemeClr val="dk1"/>
              </a:solidFill>
            </a:endParaRPr>
          </a:p>
          <a:p>
            <a:pPr indent="0" lvl="0" marL="0" rtl="0" algn="l">
              <a:spcBef>
                <a:spcPts val="0"/>
              </a:spcBef>
              <a:spcAft>
                <a:spcPts val="0"/>
              </a:spcAft>
              <a:buSzPts val="1100"/>
              <a:buNone/>
            </a:pPr>
            <a:r>
              <a:rPr lang="en">
                <a:solidFill>
                  <a:schemeClr val="dk1"/>
                </a:solidFill>
              </a:rPr>
              <a:t>We can see that it when starting at san diego, a* went through los angeles, and dallas, and reached the </a:t>
            </a:r>
            <a:r>
              <a:rPr lang="en">
                <a:solidFill>
                  <a:schemeClr val="dk1"/>
                </a:solidFill>
              </a:rPr>
              <a:t>destination</a:t>
            </a:r>
            <a:r>
              <a:rPr lang="en">
                <a:solidFill>
                  <a:schemeClr val="dk1"/>
                </a:solidFill>
              </a:rPr>
              <a:t> which is boston</a:t>
            </a:r>
            <a:endParaRPr>
              <a:solidFill>
                <a:schemeClr val="dk1"/>
              </a:solidFill>
            </a:endParaRPr>
          </a:p>
          <a:p>
            <a:pPr indent="0" lvl="0" marL="0" rtl="0" algn="l">
              <a:spcBef>
                <a:spcPts val="0"/>
              </a:spcBef>
              <a:spcAft>
                <a:spcPts val="0"/>
              </a:spcAft>
              <a:buSzPts val="1100"/>
              <a:buNone/>
            </a:pPr>
            <a:r>
              <a:rPr lang="en">
                <a:solidFill>
                  <a:schemeClr val="dk1"/>
                </a:solidFill>
              </a:rPr>
              <a:t>We can see for this particular origin and destination, a* runs faster than </a:t>
            </a:r>
            <a:r>
              <a:rPr lang="en">
                <a:solidFill>
                  <a:schemeClr val="dk1"/>
                </a:solidFill>
              </a:rPr>
              <a:t>dijkstra's</a:t>
            </a:r>
            <a:r>
              <a:rPr lang="en">
                <a:solidFill>
                  <a:schemeClr val="dk1"/>
                </a:solidFill>
              </a:rPr>
              <a:t> </a:t>
            </a:r>
            <a:endParaRPr>
              <a:solidFill>
                <a:schemeClr val="dk1"/>
              </a:solidFill>
            </a:endParaRPr>
          </a:p>
          <a:p>
            <a:pPr indent="0" lvl="0" marL="0" rtl="0" algn="l">
              <a:spcBef>
                <a:spcPts val="0"/>
              </a:spcBef>
              <a:spcAft>
                <a:spcPts val="0"/>
              </a:spcAft>
              <a:buSzPts val="1100"/>
              <a:buNone/>
            </a:pPr>
            <a:r>
              <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320e5532b73_2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0" name="Google Shape;440;g320e5532b73_2_1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320e5532b73_2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0" name="Google Shape;450;g320e5532b73_2_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a:solidFill>
                  <a:schemeClr val="dk1"/>
                </a:solidFill>
              </a:rPr>
              <a:t>This graph show the time comparison of the dijkstra and a*</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Red bar denotes the time that a* takes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Blue bar denotes the time that dijkstra takes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When running the three different datasets respective on the two algorithms, we see that a* on average takes less time to get to the </a:t>
            </a:r>
            <a:r>
              <a:rPr lang="en">
                <a:solidFill>
                  <a:schemeClr val="dk1"/>
                </a:solidFill>
              </a:rPr>
              <a:t>destination</a:t>
            </a:r>
            <a:r>
              <a:rPr lang="en">
                <a:solidFill>
                  <a:schemeClr val="dk1"/>
                </a:solidFill>
              </a:rPr>
              <a:t> than dijkstra</a:t>
            </a:r>
            <a:endParaRPr>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320fcf3b130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7" name="Google Shape;457;g320fcf3b130_1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a:solidFill>
                  <a:schemeClr val="dk1"/>
                </a:solidFill>
              </a:rPr>
              <a:t>This graph represents the same thing but compares the average paths the algorithms take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Red: a*</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Blue: dijkstra</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 </a:t>
            </a:r>
            <a:r>
              <a:rPr lang="en">
                <a:solidFill>
                  <a:schemeClr val="dk1"/>
                </a:solidFill>
              </a:rPr>
              <a:t>average</a:t>
            </a:r>
            <a:r>
              <a:rPr lang="en">
                <a:solidFill>
                  <a:schemeClr val="dk1"/>
                </a:solidFill>
              </a:rPr>
              <a:t> paths that both two algorithm take do not show much difference, which take value from 3 to 3.5</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This is due to the limitation of the topic that we chose</a:t>
            </a: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320fcf3b130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4" name="Google Shape;464;g320fcf3b130_1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a:solidFill>
                  <a:schemeClr val="dk1"/>
                </a:solidFill>
              </a:rPr>
              <a:t>This graph shows the comparison of whether the two algorithms give the same paths when using the same dataset</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One thing to notice here is the red bar, which is the weighted factor of 50% duration and 50%</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 two algorithms give more overlapping paths for when the input dataset is using a combination of multiple factors</a:t>
            </a: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320fcf3b130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1" name="Google Shape;471;g320fcf3b130_1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a:solidFill>
                  <a:schemeClr val="dk1"/>
                </a:solidFill>
              </a:rPr>
              <a:t>Last but not least, this graph shows a clear difference of the dijkstra and a* when finding the shortest path.</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We can see because that the dijkstra’s algorithm take only the input factor and compare this </a:t>
            </a:r>
            <a:r>
              <a:rPr lang="en">
                <a:solidFill>
                  <a:schemeClr val="dk1"/>
                </a:solidFill>
              </a:rPr>
              <a:t>input</a:t>
            </a:r>
            <a:r>
              <a:rPr lang="en">
                <a:solidFill>
                  <a:schemeClr val="dk1"/>
                </a:solidFill>
              </a:rPr>
              <a:t> factor to search, it will always give the shortest path based on what the input factor is.</a:t>
            </a:r>
            <a:endParaRPr>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320fcf3b130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8" name="Google Shape;478;g320fcf3b130_1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2100" lvl="0" marL="457200" rtl="0" algn="l">
              <a:lnSpc>
                <a:spcPct val="115833"/>
              </a:lnSpc>
              <a:spcBef>
                <a:spcPts val="0"/>
              </a:spcBef>
              <a:spcAft>
                <a:spcPts val="0"/>
              </a:spcAft>
              <a:buClr>
                <a:schemeClr val="dk1"/>
              </a:buClr>
              <a:buSzPts val="1000"/>
              <a:buFont typeface="Noto Sans Symbols"/>
              <a:buChar char="●"/>
            </a:pPr>
            <a:r>
              <a:rPr b="1" lang="en" sz="1200">
                <a:solidFill>
                  <a:schemeClr val="dk1"/>
                </a:solidFill>
                <a:latin typeface="Aptos"/>
                <a:ea typeface="Aptos"/>
                <a:cs typeface="Aptos"/>
                <a:sym typeface="Aptos"/>
              </a:rPr>
              <a:t>Dijkstra's Algorithm</a:t>
            </a:r>
            <a:r>
              <a:rPr lang="en" sz="1200">
                <a:solidFill>
                  <a:schemeClr val="dk1"/>
                </a:solidFill>
                <a:latin typeface="Aptos"/>
                <a:ea typeface="Aptos"/>
                <a:cs typeface="Aptos"/>
                <a:sym typeface="Aptos"/>
              </a:rPr>
              <a:t> guarantees optimal results, but may be slower in large datasets because it explores all possible paths.</a:t>
            </a:r>
            <a:endParaRPr sz="1200">
              <a:solidFill>
                <a:schemeClr val="dk1"/>
              </a:solidFill>
              <a:latin typeface="Aptos"/>
              <a:ea typeface="Aptos"/>
              <a:cs typeface="Aptos"/>
              <a:sym typeface="Aptos"/>
            </a:endParaRPr>
          </a:p>
          <a:p>
            <a:pPr indent="-292100" lvl="0" marL="457200" rtl="0" algn="l">
              <a:lnSpc>
                <a:spcPct val="115833"/>
              </a:lnSpc>
              <a:spcBef>
                <a:spcPts val="800"/>
              </a:spcBef>
              <a:spcAft>
                <a:spcPts val="0"/>
              </a:spcAft>
              <a:buClr>
                <a:schemeClr val="dk1"/>
              </a:buClr>
              <a:buSzPts val="1000"/>
              <a:buFont typeface="Noto Sans Symbols"/>
              <a:buChar char="●"/>
            </a:pPr>
            <a:r>
              <a:rPr b="1" lang="en" sz="1200">
                <a:solidFill>
                  <a:schemeClr val="dk1"/>
                </a:solidFill>
                <a:latin typeface="Aptos"/>
                <a:ea typeface="Aptos"/>
                <a:cs typeface="Aptos"/>
                <a:sym typeface="Aptos"/>
              </a:rPr>
              <a:t>A*</a:t>
            </a:r>
            <a:r>
              <a:rPr lang="en" sz="1200">
                <a:solidFill>
                  <a:schemeClr val="dk1"/>
                </a:solidFill>
                <a:latin typeface="Aptos"/>
                <a:ea typeface="Aptos"/>
                <a:cs typeface="Aptos"/>
                <a:sym typeface="Aptos"/>
              </a:rPr>
              <a:t> can be faster, especially if a well-designed heuristic is used, since it avoids unnecessary exploration of paths that don't look promising based on the heuristic.</a:t>
            </a:r>
            <a:endParaRPr sz="1200">
              <a:solidFill>
                <a:schemeClr val="dk1"/>
              </a:solidFill>
              <a:latin typeface="Aptos"/>
              <a:ea typeface="Aptos"/>
              <a:cs typeface="Aptos"/>
              <a:sym typeface="Aptos"/>
            </a:endParaRPr>
          </a:p>
          <a:p>
            <a:pPr indent="0" lvl="0" marL="0" rtl="0" algn="l">
              <a:lnSpc>
                <a:spcPct val="115833"/>
              </a:lnSpc>
              <a:spcBef>
                <a:spcPts val="800"/>
              </a:spcBef>
              <a:spcAft>
                <a:spcPts val="0"/>
              </a:spcAft>
              <a:buClr>
                <a:schemeClr val="dk1"/>
              </a:buClr>
              <a:buSzPts val="1100"/>
              <a:buFont typeface="Arial"/>
              <a:buNone/>
            </a:pPr>
            <a:r>
              <a:rPr lang="en" sz="1200">
                <a:solidFill>
                  <a:schemeClr val="dk1"/>
                </a:solidFill>
                <a:latin typeface="Aptos"/>
                <a:ea typeface="Aptos"/>
                <a:cs typeface="Aptos"/>
                <a:sym typeface="Aptos"/>
              </a:rPr>
              <a:t>both algorithms will ultimately return the same optimal solution for the given problem, provided the criteria are well defined.</a:t>
            </a:r>
            <a:endParaRPr sz="1200">
              <a:solidFill>
                <a:schemeClr val="dk1"/>
              </a:solidFill>
              <a:latin typeface="Aptos"/>
              <a:ea typeface="Aptos"/>
              <a:cs typeface="Aptos"/>
              <a:sym typeface="Aptos"/>
            </a:endParaRPr>
          </a:p>
          <a:p>
            <a:pPr indent="0" lvl="0" marL="0" rtl="0" algn="l">
              <a:lnSpc>
                <a:spcPct val="115833"/>
              </a:lnSpc>
              <a:spcBef>
                <a:spcPts val="800"/>
              </a:spcBef>
              <a:spcAft>
                <a:spcPts val="0"/>
              </a:spcAft>
              <a:buClr>
                <a:schemeClr val="dk1"/>
              </a:buClr>
              <a:buSzPts val="1100"/>
              <a:buFont typeface="Arial"/>
              <a:buNone/>
            </a:pPr>
            <a:r>
              <a:t/>
            </a:r>
            <a:endParaRPr sz="1200">
              <a:solidFill>
                <a:schemeClr val="dk1"/>
              </a:solidFill>
              <a:latin typeface="Aptos"/>
              <a:ea typeface="Aptos"/>
              <a:cs typeface="Aptos"/>
              <a:sym typeface="Aptos"/>
            </a:endParaRPr>
          </a:p>
          <a:p>
            <a:pPr indent="0" lvl="0" marL="0" rtl="0" algn="l">
              <a:lnSpc>
                <a:spcPct val="115833"/>
              </a:lnSpc>
              <a:spcBef>
                <a:spcPts val="800"/>
              </a:spcBef>
              <a:spcAft>
                <a:spcPts val="0"/>
              </a:spcAft>
              <a:buClr>
                <a:schemeClr val="dk1"/>
              </a:buClr>
              <a:buSzPts val="1100"/>
              <a:buFont typeface="Arial"/>
              <a:buNone/>
            </a:pPr>
            <a:r>
              <a:t/>
            </a:r>
            <a:endParaRPr sz="1200">
              <a:solidFill>
                <a:schemeClr val="dk1"/>
              </a:solidFill>
              <a:latin typeface="Aptos"/>
              <a:ea typeface="Aptos"/>
              <a:cs typeface="Aptos"/>
              <a:sym typeface="Aptos"/>
            </a:endParaRPr>
          </a:p>
          <a:p>
            <a:pPr indent="0" lvl="0" marL="0" rtl="0" algn="l">
              <a:spcBef>
                <a:spcPts val="800"/>
              </a:spcBef>
              <a:spcAft>
                <a:spcPts val="0"/>
              </a:spcAft>
              <a:buSzPts val="1100"/>
              <a:buNone/>
            </a:pPr>
            <a:r>
              <a:t/>
            </a: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3189b623d71_0_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9" name="Google Shape;489;g3189b623d71_0_5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Color Theme: https://store.line.me/themeshop/product/3d7e19bf-e259-46eb-afa4-715a4fe8be69/en?from=theme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18966bb627_2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g318966bb627_2_1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In this presentation, our main focus is to compare Dijkstra and a* algorithm</a:t>
            </a:r>
            <a:r>
              <a:rPr lang="en"/>
              <a:t>s. We will start with the background of how we get the idea of flight route </a:t>
            </a:r>
            <a:r>
              <a:rPr lang="en"/>
              <a:t>optimization, a breif introduction of the D and A algorithm. Then Sharon will show to you our </a:t>
            </a:r>
            <a:r>
              <a:rPr lang="en"/>
              <a:t>method to complete the project. How we obtained the source data and ideas to build the algo.Then Elly will present you the results of our project. Finally, we will share our findings in the conclusion.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318966bb627_0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0" name="Google Shape;220;g318966bb627_0_2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a:solidFill>
                  <a:schemeClr val="dk1"/>
                </a:solidFill>
              </a:rPr>
              <a:t>As we are approaching winter break, we noticed a lot of peers are planning to travel the states. It’s really hard to find the cheap flight tickets with short flying hours when you need to make multiple stops.Therefore, we selected Flight route optimization problem to compare the two algorithms. Both graph search algorithms finds the shortest path between nodes in a graph. However, they have key differences in how they prioritize nodes during the search: The screenshot on the right is our dijkstra code: </a:t>
            </a:r>
            <a:endParaRPr>
              <a:solidFill>
                <a:schemeClr val="dk1"/>
              </a:solidFill>
            </a:endParaRPr>
          </a:p>
          <a:p>
            <a:pPr indent="0" lvl="0" marL="0" rtl="0" algn="l">
              <a:spcBef>
                <a:spcPts val="0"/>
              </a:spcBef>
              <a:spcAft>
                <a:spcPts val="0"/>
              </a:spcAft>
              <a:buSzPts val="1100"/>
              <a:buNone/>
            </a:pPr>
            <a:r>
              <a:rPr b="1" lang="en">
                <a:solidFill>
                  <a:schemeClr val="dk1"/>
                </a:solidFill>
              </a:rPr>
              <a:t>Dijkstra's Algorithm</a:t>
            </a:r>
            <a:r>
              <a:rPr lang="en">
                <a:solidFill>
                  <a:schemeClr val="dk1"/>
                </a:solidFill>
              </a:rPr>
              <a:t>:</a:t>
            </a:r>
            <a:endParaRPr>
              <a:solidFill>
                <a:schemeClr val="dk1"/>
              </a:solidFill>
            </a:endParaRPr>
          </a:p>
          <a:p>
            <a:pPr indent="-298450" lvl="1" marL="914400" rtl="0" algn="l">
              <a:lnSpc>
                <a:spcPct val="115000"/>
              </a:lnSpc>
              <a:spcBef>
                <a:spcPts val="1200"/>
              </a:spcBef>
              <a:spcAft>
                <a:spcPts val="0"/>
              </a:spcAft>
              <a:buClr>
                <a:schemeClr val="dk1"/>
              </a:buClr>
              <a:buSzPts val="1100"/>
              <a:buChar char="○"/>
            </a:pPr>
            <a:r>
              <a:rPr lang="en">
                <a:solidFill>
                  <a:schemeClr val="dk1"/>
                </a:solidFill>
              </a:rPr>
              <a:t>It Does </a:t>
            </a:r>
            <a:r>
              <a:rPr b="1" lang="en">
                <a:solidFill>
                  <a:schemeClr val="dk1"/>
                </a:solidFill>
              </a:rPr>
              <a:t>not use heuristics</a:t>
            </a:r>
            <a:r>
              <a:rPr lang="en">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Only considers the cost from the start node to the current node, in our case, the cost is the flight ticket price. The algo always explores the node with the smallest known cost so far.</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31c81b7d8a2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3" name="Google Shape;233;g31c81b7d8a2_0_2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solidFill>
                  <a:schemeClr val="dk1"/>
                </a:solidFill>
              </a:rPr>
              <a:t>As for a* algorison, as you can see in the screenshot of our codes on the right</a:t>
            </a:r>
            <a:endParaRPr>
              <a:solidFill>
                <a:schemeClr val="dk1"/>
              </a:solidFill>
            </a:endParaRPr>
          </a:p>
          <a:p>
            <a:pPr indent="0" lvl="0" marL="0" rtl="0" algn="l">
              <a:lnSpc>
                <a:spcPct val="115000"/>
              </a:lnSpc>
              <a:spcBef>
                <a:spcPts val="1200"/>
              </a:spcBef>
              <a:spcAft>
                <a:spcPts val="0"/>
              </a:spcAft>
              <a:buNone/>
            </a:pPr>
            <a:r>
              <a:rPr lang="en">
                <a:solidFill>
                  <a:schemeClr val="dk1"/>
                </a:solidFill>
              </a:rPr>
              <a:t>The </a:t>
            </a:r>
            <a:r>
              <a:rPr i="1" lang="en">
                <a:solidFill>
                  <a:schemeClr val="dk1"/>
                </a:solidFill>
              </a:rPr>
              <a:t>A Algorithm</a:t>
            </a:r>
            <a:r>
              <a:rPr lang="en">
                <a:solidFill>
                  <a:schemeClr val="dk1"/>
                </a:solidFill>
              </a:rPr>
              <a:t>*:</a:t>
            </a:r>
            <a:endParaRPr>
              <a:solidFill>
                <a:schemeClr val="dk1"/>
              </a:solidFill>
            </a:endParaRPr>
          </a:p>
          <a:p>
            <a:pPr indent="-298450" lvl="1" marL="914400" rtl="0" algn="l">
              <a:lnSpc>
                <a:spcPct val="115000"/>
              </a:lnSpc>
              <a:spcBef>
                <a:spcPts val="1200"/>
              </a:spcBef>
              <a:spcAft>
                <a:spcPts val="0"/>
              </a:spcAft>
              <a:buClr>
                <a:schemeClr val="dk1"/>
              </a:buClr>
              <a:buSzPts val="1100"/>
              <a:buChar char="○"/>
            </a:pPr>
            <a:r>
              <a:rPr lang="en">
                <a:solidFill>
                  <a:schemeClr val="dk1"/>
                </a:solidFill>
              </a:rPr>
              <a:t>Uses a </a:t>
            </a:r>
            <a:r>
              <a:rPr b="1" lang="en">
                <a:solidFill>
                  <a:schemeClr val="dk1"/>
                </a:solidFill>
              </a:rPr>
              <a:t>heuristic function</a:t>
            </a:r>
            <a:r>
              <a:rPr lang="en">
                <a:solidFill>
                  <a:schemeClr val="dk1"/>
                </a:solidFill>
              </a:rPr>
              <a:t> to estimate the cost from the current node to the goal</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It Combines cost so far and estimated cost to goal into a priority value: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So the search towards the </a:t>
            </a:r>
            <a:r>
              <a:rPr lang="en">
                <a:solidFill>
                  <a:schemeClr val="dk1"/>
                </a:solidFill>
              </a:rPr>
              <a:t>goal</a:t>
            </a:r>
            <a:r>
              <a:rPr lang="en">
                <a:solidFill>
                  <a:schemeClr val="dk1"/>
                </a:solidFill>
              </a:rPr>
              <a:t> will be more efficiently.</a:t>
            </a:r>
            <a:endParaRPr>
              <a:solidFill>
                <a:schemeClr val="dk1"/>
              </a:solidFill>
            </a:endParaRPr>
          </a:p>
          <a:p>
            <a:pPr indent="0" lvl="0" marL="0" rtl="0" algn="l">
              <a:lnSpc>
                <a:spcPct val="115000"/>
              </a:lnSpc>
              <a:spcBef>
                <a:spcPts val="1200"/>
              </a:spcBef>
              <a:spcAft>
                <a:spcPts val="0"/>
              </a:spcAft>
              <a:buNone/>
            </a:pPr>
            <a:r>
              <a:rPr lang="en">
                <a:solidFill>
                  <a:schemeClr val="dk1"/>
                </a:solidFill>
              </a:rPr>
              <a:t>So what is a heuristic function?</a:t>
            </a:r>
            <a:endParaRPr>
              <a:solidFill>
                <a:schemeClr val="dk1"/>
              </a:solidFill>
            </a:endParaRPr>
          </a:p>
          <a:p>
            <a:pPr indent="0" lvl="0" marL="0" rtl="0" algn="l">
              <a:spcBef>
                <a:spcPts val="1200"/>
              </a:spcBef>
              <a:spcAft>
                <a:spcPts val="0"/>
              </a:spcAft>
              <a:buSzPts val="1100"/>
              <a:buNone/>
            </a:pPr>
            <a:r>
              <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31c81b7d8a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 name="Google Shape;249;g31c81b7d8a2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36550" lvl="0" marL="457200" rtl="0" algn="l">
              <a:lnSpc>
                <a:spcPct val="115000"/>
              </a:lnSpc>
              <a:spcBef>
                <a:spcPts val="1200"/>
              </a:spcBef>
              <a:spcAft>
                <a:spcPts val="0"/>
              </a:spcAft>
              <a:buClr>
                <a:schemeClr val="dk1"/>
              </a:buClr>
              <a:buSzPts val="1700"/>
              <a:buChar char="●"/>
            </a:pPr>
            <a:r>
              <a:rPr lang="en" sz="1700">
                <a:solidFill>
                  <a:schemeClr val="dk1"/>
                </a:solidFill>
              </a:rPr>
              <a:t>A heuristic function estimates the cost/distance to the goal.</a:t>
            </a:r>
            <a:endParaRPr sz="1700">
              <a:solidFill>
                <a:schemeClr val="dk1"/>
              </a:solidFill>
            </a:endParaRPr>
          </a:p>
          <a:p>
            <a:pPr indent="-336550" lvl="0" marL="457200" rtl="0" algn="l">
              <a:lnSpc>
                <a:spcPct val="115000"/>
              </a:lnSpc>
              <a:spcBef>
                <a:spcPts val="0"/>
              </a:spcBef>
              <a:spcAft>
                <a:spcPts val="0"/>
              </a:spcAft>
              <a:buClr>
                <a:schemeClr val="dk1"/>
              </a:buClr>
              <a:buSzPts val="1700"/>
              <a:buChar char="●"/>
            </a:pPr>
            <a:r>
              <a:rPr b="1" lang="en" sz="1700">
                <a:solidFill>
                  <a:schemeClr val="dk1"/>
                </a:solidFill>
              </a:rPr>
              <a:t>Its Purpose</a:t>
            </a:r>
            <a:r>
              <a:rPr lang="en" sz="1700">
                <a:solidFill>
                  <a:schemeClr val="dk1"/>
                </a:solidFill>
              </a:rPr>
              <a:t> is to guides search algorithms,therefore reducing unnecessary exploration.</a:t>
            </a:r>
            <a:endParaRPr sz="1700">
              <a:solidFill>
                <a:schemeClr val="dk1"/>
              </a:solidFill>
            </a:endParaRPr>
          </a:p>
          <a:p>
            <a:pPr indent="0" lvl="0" marL="0" rtl="0" algn="l">
              <a:lnSpc>
                <a:spcPct val="115000"/>
              </a:lnSpc>
              <a:spcBef>
                <a:spcPts val="1200"/>
              </a:spcBef>
              <a:spcAft>
                <a:spcPts val="0"/>
              </a:spcAft>
              <a:buNone/>
            </a:pPr>
            <a:r>
              <a:rPr b="1" lang="en" sz="1700">
                <a:solidFill>
                  <a:schemeClr val="dk1"/>
                </a:solidFill>
              </a:rPr>
              <a:t>As we mentioned previously, our </a:t>
            </a:r>
            <a:r>
              <a:rPr b="1" i="1" lang="en" sz="2200">
                <a:solidFill>
                  <a:schemeClr val="dk1"/>
                </a:solidFill>
              </a:rPr>
              <a:t>A* Algorithm</a:t>
            </a:r>
            <a:r>
              <a:rPr b="1" lang="en" sz="2200">
                <a:solidFill>
                  <a:schemeClr val="dk1"/>
                </a:solidFill>
              </a:rPr>
              <a:t>:</a:t>
            </a:r>
            <a:endParaRPr b="1" sz="2200">
              <a:solidFill>
                <a:schemeClr val="dk1"/>
              </a:solidFill>
            </a:endParaRPr>
          </a:p>
          <a:p>
            <a:pPr indent="-355600" lvl="1" marL="914400" rtl="0" algn="l">
              <a:lnSpc>
                <a:spcPct val="115000"/>
              </a:lnSpc>
              <a:spcBef>
                <a:spcPts val="1200"/>
              </a:spcBef>
              <a:spcAft>
                <a:spcPts val="0"/>
              </a:spcAft>
              <a:buClr>
                <a:schemeClr val="dk1"/>
              </a:buClr>
              <a:buSzPts val="2000"/>
              <a:buChar char="○"/>
            </a:pPr>
            <a:r>
              <a:rPr lang="en" sz="1700">
                <a:solidFill>
                  <a:schemeClr val="dk1"/>
                </a:solidFill>
              </a:rPr>
              <a:t>Combines the heuristic with the cost-so-far to prioritize nodes: therefore the search is goal-oriented</a:t>
            </a:r>
            <a:endParaRPr sz="1700">
              <a:solidFill>
                <a:schemeClr val="dk1"/>
              </a:solidFill>
            </a:endParaRPr>
          </a:p>
          <a:p>
            <a:pPr indent="0" lvl="0" marL="0" rtl="0" algn="l">
              <a:lnSpc>
                <a:spcPct val="115000"/>
              </a:lnSpc>
              <a:spcBef>
                <a:spcPts val="1200"/>
              </a:spcBef>
              <a:spcAft>
                <a:spcPts val="1200"/>
              </a:spcAft>
              <a:buNone/>
            </a:pPr>
            <a:r>
              <a:rPr lang="en" sz="1700">
                <a:solidFill>
                  <a:schemeClr val="dk1"/>
                </a:solidFill>
              </a:rPr>
              <a:t>Next Sharon will walk you through our methodology on how we obtain the source data by API</a:t>
            </a:r>
            <a:endParaRPr sz="1700">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31c81b7d8a2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9" name="Google Shape;259;g31c81b7d8a2_0_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APIs are essential tools for modern software development. Let me begin with the definition.In our project, we used the </a:t>
            </a:r>
            <a:r>
              <a:rPr b="1" lang="en">
                <a:solidFill>
                  <a:schemeClr val="dk1"/>
                </a:solidFill>
              </a:rPr>
              <a:t>Amadeus API</a:t>
            </a:r>
            <a:r>
              <a:rPr lang="en">
                <a:solidFill>
                  <a:schemeClr val="dk1"/>
                </a:solidFill>
              </a:rPr>
              <a:t> (pronounced </a:t>
            </a:r>
            <a:r>
              <a:rPr b="1" lang="en">
                <a:solidFill>
                  <a:schemeClr val="dk1"/>
                </a:solidFill>
              </a:rPr>
              <a:t>aa-muh-day-uhs</a:t>
            </a:r>
            <a:r>
              <a:rPr lang="en">
                <a:solidFill>
                  <a:schemeClr val="dk1"/>
                </a:solidFill>
              </a:rPr>
              <a:t>). This API is widely used in the travel industry and provides access to various types of travel-related data, such as flights, hotels, and destinations.For our group, we primarily used the Amadeus API to </a:t>
            </a:r>
            <a:r>
              <a:rPr b="1" lang="en">
                <a:solidFill>
                  <a:schemeClr val="dk1"/>
                </a:solidFill>
              </a:rPr>
              <a:t>fetch flight data</a:t>
            </a:r>
            <a:r>
              <a:rPr lang="en">
                <a:solidFill>
                  <a:schemeClr val="dk1"/>
                </a:solidFill>
              </a:rPr>
              <a:t>, which formed a key part of our project.</a:t>
            </a:r>
            <a:endParaRPr>
              <a:solidFill>
                <a:schemeClr val="dk1"/>
              </a:solidFill>
            </a:endParaRPr>
          </a:p>
          <a:p>
            <a:pPr indent="0" lvl="0" marL="0" rtl="0" algn="l">
              <a:spcBef>
                <a:spcPts val="1200"/>
              </a:spcBef>
              <a:spcAft>
                <a:spcPts val="0"/>
              </a:spcAft>
              <a:buSzPts val="1100"/>
              <a:buNone/>
            </a:pPr>
            <a:r>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320e40903a2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8" name="Google Shape;268;g320e40903a2_2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In this section, I will walk through how we connected to and interacted with the API for our project. We began by connecting to the API endpoint using the Python </a:t>
            </a:r>
            <a:r>
              <a:rPr b="1" lang="en">
                <a:solidFill>
                  <a:schemeClr val="dk1"/>
                </a:solidFill>
              </a:rPr>
              <a:t>Requests</a:t>
            </a:r>
            <a:r>
              <a:rPr lang="en">
                <a:solidFill>
                  <a:schemeClr val="dk1"/>
                </a:solidFill>
              </a:rPr>
              <a:t> library, a tool commonly used for handling HTTP requests. Next, we sent API requests, primarily using </a:t>
            </a:r>
            <a:r>
              <a:rPr b="1" lang="en">
                <a:solidFill>
                  <a:schemeClr val="dk1"/>
                </a:solidFill>
              </a:rPr>
              <a:t>GET methods</a:t>
            </a:r>
            <a:r>
              <a:rPr lang="en">
                <a:solidFill>
                  <a:schemeClr val="dk1"/>
                </a:solidFill>
              </a:rPr>
              <a:t> to fetch the flight data we needed. These requests included specific parameters such as </a:t>
            </a:r>
            <a:r>
              <a:rPr b="1" lang="en">
                <a:solidFill>
                  <a:schemeClr val="dk1"/>
                </a:solidFill>
              </a:rPr>
              <a:t>city codes, dates, and fares</a:t>
            </a:r>
            <a:r>
              <a:rPr lang="en">
                <a:solidFill>
                  <a:schemeClr val="dk1"/>
                </a:solidFill>
              </a:rPr>
              <a:t> to ensure the data matched our project requirements.Once we received the API responses, we converted the </a:t>
            </a:r>
            <a:r>
              <a:rPr b="1" lang="en">
                <a:solidFill>
                  <a:schemeClr val="dk1"/>
                </a:solidFill>
              </a:rPr>
              <a:t>JSON data</a:t>
            </a:r>
            <a:r>
              <a:rPr lang="en">
                <a:solidFill>
                  <a:schemeClr val="dk1"/>
                </a:solidFill>
              </a:rPr>
              <a:t> into Python data structures like dictionaries and lists, making it easier to process and analyze. Finally, we successfully fetched over </a:t>
            </a:r>
            <a:r>
              <a:rPr b="1" lang="en">
                <a:solidFill>
                  <a:schemeClr val="dk1"/>
                </a:solidFill>
              </a:rPr>
              <a:t>20,000 flight records</a:t>
            </a:r>
            <a:r>
              <a:rPr lang="en">
                <a:solidFill>
                  <a:schemeClr val="dk1"/>
                </a:solidFill>
              </a:rPr>
              <a:t> spanning across </a:t>
            </a:r>
            <a:r>
              <a:rPr b="1" lang="en">
                <a:solidFill>
                  <a:schemeClr val="dk1"/>
                </a:solidFill>
              </a:rPr>
              <a:t>20 cities</a:t>
            </a:r>
            <a:r>
              <a:rPr lang="en">
                <a:solidFill>
                  <a:schemeClr val="dk1"/>
                </a:solidFill>
              </a:rPr>
              <a:t>. This dataset was crucial in building the core functionality of our project.</a:t>
            </a:r>
            <a:endParaRPr>
              <a:solidFill>
                <a:schemeClr val="dk1"/>
              </a:solidFill>
            </a:endParaRPr>
          </a:p>
          <a:p>
            <a:pPr indent="0" lvl="0" marL="0" rtl="0" algn="l">
              <a:spcBef>
                <a:spcPts val="1200"/>
              </a:spcBef>
              <a:spcAft>
                <a:spcPts val="0"/>
              </a:spcAft>
              <a:buSzPts val="1100"/>
              <a:buNone/>
            </a:pPr>
            <a:r>
              <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318966bb627_2_4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9" name="Google Shape;279;g318966bb627_2_4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SzPts val="1100"/>
              <a:buNone/>
            </a:pPr>
            <a:r>
              <a:rPr lang="en">
                <a:solidFill>
                  <a:schemeClr val="dk1"/>
                </a:solidFill>
              </a:rPr>
              <a:t>This page highlights the specific data we collected using the Amadeus API. The data we collected includes:Departure and arrival locations, Flight durations, Departure and arrival dates, Departure and arrival times, Fares.To better compare the two algorithms, we expanded our dataset to cover </a:t>
            </a:r>
            <a:r>
              <a:rPr b="1" lang="en">
                <a:solidFill>
                  <a:schemeClr val="dk1"/>
                </a:solidFill>
              </a:rPr>
              <a:t>20 major U.S. cities</a:t>
            </a:r>
            <a:r>
              <a:rPr lang="en">
                <a:solidFill>
                  <a:schemeClr val="dk1"/>
                </a:solidFill>
              </a:rPr>
              <a:t> for a more comprehensive analysis. This allowed us to work with a more complex and diverse dataset to ensure robust comparisons.</a:t>
            </a:r>
            <a:endParaRPr>
              <a:solidFill>
                <a:schemeClr val="dk1"/>
              </a:solidFill>
            </a:endParaRPr>
          </a:p>
          <a:p>
            <a:pPr indent="0" lvl="0" marL="0" rtl="0" algn="l">
              <a:spcBef>
                <a:spcPts val="120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31c81b7d8a2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8" name="Google Shape;328;g31c81b7d8a2_0_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solidFill>
                  <a:schemeClr val="dk1"/>
                </a:solidFill>
              </a:rPr>
              <a:t>This slides </a:t>
            </a:r>
            <a:r>
              <a:rPr lang="en">
                <a:solidFill>
                  <a:schemeClr val="dk1"/>
                </a:solidFill>
              </a:rPr>
              <a:t>shows the coverage of the first data set which are 10 cities, then we expanded to 20 cities to cover east middle and west regions.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812477" y="1508413"/>
            <a:ext cx="3693600" cy="1730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5200"/>
              <a:buNone/>
              <a:defRPr sz="5300">
                <a:latin typeface="Fira Sans Extra Condensed SemiBold"/>
                <a:ea typeface="Fira Sans Extra Condensed SemiBold"/>
                <a:cs typeface="Fira Sans Extra Condensed SemiBold"/>
                <a:sym typeface="Fira Sans Extra Condensed SemiBold"/>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56" name="Google Shape;56;p14"/>
          <p:cNvSpPr txBox="1"/>
          <p:nvPr>
            <p:ph idx="1" type="subTitle"/>
          </p:nvPr>
        </p:nvSpPr>
        <p:spPr>
          <a:xfrm>
            <a:off x="812477" y="3239088"/>
            <a:ext cx="3693600" cy="396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sz="1600">
                <a:solidFill>
                  <a:schemeClr val="dk1"/>
                </a:solidFill>
                <a:latin typeface="Roboto"/>
                <a:ea typeface="Roboto"/>
                <a:cs typeface="Roboto"/>
                <a:sym typeface="Robot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8" name="Shape 58"/>
        <p:cNvGrpSpPr/>
        <p:nvPr/>
      </p:nvGrpSpPr>
      <p:grpSpPr>
        <a:xfrm>
          <a:off x="0" y="0"/>
          <a:ext cx="0" cy="0"/>
          <a:chOff x="0" y="0"/>
          <a:chExt cx="0" cy="0"/>
        </a:xfrm>
      </p:grpSpPr>
      <p:sp>
        <p:nvSpPr>
          <p:cNvPr id="59" name="Google Shape;59;p15"/>
          <p:cNvSpPr txBox="1"/>
          <p:nvPr>
            <p:ph type="title"/>
          </p:nvPr>
        </p:nvSpPr>
        <p:spPr>
          <a:xfrm>
            <a:off x="457200" y="445025"/>
            <a:ext cx="8229600" cy="523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800"/>
              <a:buNone/>
              <a:defRPr sz="2500">
                <a:latin typeface="Fira Sans Extra Condensed Medium"/>
                <a:ea typeface="Fira Sans Extra Condensed Medium"/>
                <a:cs typeface="Fira Sans Extra Condensed Medium"/>
                <a:sym typeface="Fira Sans Extra Condensed Medium"/>
              </a:defRPr>
            </a:lvl1pPr>
            <a:lvl2pPr lvl="1" algn="ctr">
              <a:lnSpc>
                <a:spcPct val="100000"/>
              </a:lnSpc>
              <a:spcBef>
                <a:spcPts val="0"/>
              </a:spcBef>
              <a:spcAft>
                <a:spcPts val="0"/>
              </a:spcAft>
              <a:buSzPts val="2800"/>
              <a:buNone/>
              <a:defRPr/>
            </a:lvl2pPr>
            <a:lvl3pPr lvl="2" algn="ctr">
              <a:lnSpc>
                <a:spcPct val="100000"/>
              </a:lnSpc>
              <a:spcBef>
                <a:spcPts val="0"/>
              </a:spcBef>
              <a:spcAft>
                <a:spcPts val="0"/>
              </a:spcAft>
              <a:buSzPts val="2800"/>
              <a:buNone/>
              <a:defRPr/>
            </a:lvl3pPr>
            <a:lvl4pPr lvl="3" algn="ctr">
              <a:lnSpc>
                <a:spcPct val="100000"/>
              </a:lnSpc>
              <a:spcBef>
                <a:spcPts val="0"/>
              </a:spcBef>
              <a:spcAft>
                <a:spcPts val="0"/>
              </a:spcAft>
              <a:buSzPts val="2800"/>
              <a:buNone/>
              <a:defRPr/>
            </a:lvl4pPr>
            <a:lvl5pPr lvl="4" algn="ctr">
              <a:lnSpc>
                <a:spcPct val="100000"/>
              </a:lnSpc>
              <a:spcBef>
                <a:spcPts val="0"/>
              </a:spcBef>
              <a:spcAft>
                <a:spcPts val="0"/>
              </a:spcAft>
              <a:buSzPts val="2800"/>
              <a:buNone/>
              <a:defRPr/>
            </a:lvl5pPr>
            <a:lvl6pPr lvl="5" algn="ctr">
              <a:lnSpc>
                <a:spcPct val="100000"/>
              </a:lnSpc>
              <a:spcBef>
                <a:spcPts val="0"/>
              </a:spcBef>
              <a:spcAft>
                <a:spcPts val="0"/>
              </a:spcAft>
              <a:buSzPts val="2800"/>
              <a:buNone/>
              <a:defRPr/>
            </a:lvl6pPr>
            <a:lvl7pPr lvl="6" algn="ctr">
              <a:lnSpc>
                <a:spcPct val="100000"/>
              </a:lnSpc>
              <a:spcBef>
                <a:spcPts val="0"/>
              </a:spcBef>
              <a:spcAft>
                <a:spcPts val="0"/>
              </a:spcAft>
              <a:buSzPts val="2800"/>
              <a:buNone/>
              <a:defRPr/>
            </a:lvl7pPr>
            <a:lvl8pPr lvl="7" algn="ctr">
              <a:lnSpc>
                <a:spcPct val="100000"/>
              </a:lnSpc>
              <a:spcBef>
                <a:spcPts val="0"/>
              </a:spcBef>
              <a:spcAft>
                <a:spcPts val="0"/>
              </a:spcAft>
              <a:buSzPts val="2800"/>
              <a:buNone/>
              <a:defRPr/>
            </a:lvl8pPr>
            <a:lvl9pPr lvl="8" algn="ctr">
              <a:lnSpc>
                <a:spcPct val="100000"/>
              </a:lnSpc>
              <a:spcBef>
                <a:spcPts val="0"/>
              </a:spcBef>
              <a:spcAft>
                <a:spcPts val="0"/>
              </a:spcAft>
              <a:buSzPts val="2800"/>
              <a:buNone/>
              <a:defRPr/>
            </a:lvl9pPr>
          </a:lstStyle>
          <a:p/>
        </p:txBody>
      </p:sp>
      <p:sp>
        <p:nvSpPr>
          <p:cNvPr id="60" name="Google Shape;60;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1" name="Shape 61"/>
        <p:cNvGrpSpPr/>
        <p:nvPr/>
      </p:nvGrpSpPr>
      <p:grpSpPr>
        <a:xfrm>
          <a:off x="0" y="0"/>
          <a:ext cx="0" cy="0"/>
          <a:chOff x="0" y="0"/>
          <a:chExt cx="0" cy="0"/>
        </a:xfrm>
      </p:grpSpPr>
      <p:sp>
        <p:nvSpPr>
          <p:cNvPr id="62" name="Google Shape;62;p1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63" name="Google Shape;63;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4" name="Shape 64"/>
        <p:cNvGrpSpPr/>
        <p:nvPr/>
      </p:nvGrpSpPr>
      <p:grpSpPr>
        <a:xfrm>
          <a:off x="0" y="0"/>
          <a:ext cx="0" cy="0"/>
          <a:chOff x="0" y="0"/>
          <a:chExt cx="0" cy="0"/>
        </a:xfrm>
      </p:grpSpPr>
      <p:sp>
        <p:nvSpPr>
          <p:cNvPr id="65" name="Google Shape;65;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6" name="Google Shape;66;p1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67" name="Google Shape;67;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8" name="Shape 68"/>
        <p:cNvGrpSpPr/>
        <p:nvPr/>
      </p:nvGrpSpPr>
      <p:grpSpPr>
        <a:xfrm>
          <a:off x="0" y="0"/>
          <a:ext cx="0" cy="0"/>
          <a:chOff x="0" y="0"/>
          <a:chExt cx="0" cy="0"/>
        </a:xfrm>
      </p:grpSpPr>
      <p:sp>
        <p:nvSpPr>
          <p:cNvPr id="69" name="Google Shape;69;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0" name="Google Shape;70;p1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71" name="Google Shape;71;p1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72" name="Google Shape;72;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2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CE4C9"/>
        </a:solidFill>
      </p:bgPr>
    </p:bg>
    <p:spTree>
      <p:nvGrpSpPr>
        <p:cNvPr id="98" name="Shape 98"/>
        <p:cNvGrpSpPr/>
        <p:nvPr/>
      </p:nvGrpSpPr>
      <p:grpSpPr>
        <a:xfrm>
          <a:off x="0" y="0"/>
          <a:ext cx="0" cy="0"/>
          <a:chOff x="0" y="0"/>
          <a:chExt cx="0" cy="0"/>
        </a:xfrm>
      </p:grpSpPr>
      <p:sp>
        <p:nvSpPr>
          <p:cNvPr id="99" name="Google Shape;99;p25"/>
          <p:cNvSpPr txBox="1"/>
          <p:nvPr>
            <p:ph idx="1" type="subTitle"/>
          </p:nvPr>
        </p:nvSpPr>
        <p:spPr>
          <a:xfrm>
            <a:off x="790452" y="3374425"/>
            <a:ext cx="3693600" cy="396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500"/>
              <a:t>Team Elly Ma, Sharon Lyu, Maggie Shi</a:t>
            </a:r>
            <a:endParaRPr sz="1500"/>
          </a:p>
        </p:txBody>
      </p:sp>
      <p:grpSp>
        <p:nvGrpSpPr>
          <p:cNvPr id="100" name="Google Shape;100;p25"/>
          <p:cNvGrpSpPr/>
          <p:nvPr/>
        </p:nvGrpSpPr>
        <p:grpSpPr>
          <a:xfrm>
            <a:off x="6779936" y="1071990"/>
            <a:ext cx="4572014" cy="4297685"/>
            <a:chOff x="6015523" y="3714217"/>
            <a:chExt cx="557665" cy="516387"/>
          </a:xfrm>
        </p:grpSpPr>
        <p:grpSp>
          <p:nvGrpSpPr>
            <p:cNvPr id="101" name="Google Shape;101;p25"/>
            <p:cNvGrpSpPr/>
            <p:nvPr/>
          </p:nvGrpSpPr>
          <p:grpSpPr>
            <a:xfrm>
              <a:off x="6036093" y="3716980"/>
              <a:ext cx="529822" cy="510480"/>
              <a:chOff x="3148311" y="-545634"/>
              <a:chExt cx="1006118" cy="969573"/>
            </a:xfrm>
          </p:grpSpPr>
          <p:sp>
            <p:nvSpPr>
              <p:cNvPr id="102" name="Google Shape;102;p25"/>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25"/>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25"/>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25"/>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25"/>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25"/>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25"/>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25"/>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25"/>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25"/>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2" name="Google Shape;112;p25"/>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solidFill>
              <a:srgbClr val="9FC5E8"/>
            </a:solidFill>
            <a:ln cap="flat" cmpd="sng" w="28575">
              <a:solidFill>
                <a:srgbClr val="6FA8D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3" name="Google Shape;113;p25"/>
          <p:cNvGrpSpPr/>
          <p:nvPr/>
        </p:nvGrpSpPr>
        <p:grpSpPr>
          <a:xfrm flipH="1">
            <a:off x="6364944" y="697014"/>
            <a:ext cx="1772258" cy="1933032"/>
            <a:chOff x="6441497" y="1320909"/>
            <a:chExt cx="1890006" cy="2041864"/>
          </a:xfrm>
        </p:grpSpPr>
        <p:grpSp>
          <p:nvGrpSpPr>
            <p:cNvPr id="114" name="Google Shape;114;p25"/>
            <p:cNvGrpSpPr/>
            <p:nvPr/>
          </p:nvGrpSpPr>
          <p:grpSpPr>
            <a:xfrm>
              <a:off x="6441497" y="1320909"/>
              <a:ext cx="1304358" cy="1013068"/>
              <a:chOff x="6256718" y="405594"/>
              <a:chExt cx="1534358" cy="1191704"/>
            </a:xfrm>
          </p:grpSpPr>
          <p:sp>
            <p:nvSpPr>
              <p:cNvPr id="115" name="Google Shape;115;p25"/>
              <p:cNvSpPr/>
              <p:nvPr/>
            </p:nvSpPr>
            <p:spPr>
              <a:xfrm>
                <a:off x="6807617" y="417543"/>
                <a:ext cx="584320" cy="414447"/>
              </a:xfrm>
              <a:custGeom>
                <a:rect b="b" l="l" r="r" t="t"/>
                <a:pathLst>
                  <a:path extrusionOk="0" h="11967" w="16872">
                    <a:moveTo>
                      <a:pt x="9906" y="11895"/>
                    </a:moveTo>
                    <a:cubicBezTo>
                      <a:pt x="9359" y="11967"/>
                      <a:pt x="8858" y="11800"/>
                      <a:pt x="8358" y="11764"/>
                    </a:cubicBezTo>
                    <a:cubicBezTo>
                      <a:pt x="7965" y="11717"/>
                      <a:pt x="7549" y="11645"/>
                      <a:pt x="7144" y="11586"/>
                    </a:cubicBezTo>
                    <a:cubicBezTo>
                      <a:pt x="7013" y="11562"/>
                      <a:pt x="6882" y="11538"/>
                      <a:pt x="6751" y="11502"/>
                    </a:cubicBezTo>
                    <a:cubicBezTo>
                      <a:pt x="6322" y="11431"/>
                      <a:pt x="5894" y="11383"/>
                      <a:pt x="5477" y="11300"/>
                    </a:cubicBezTo>
                    <a:cubicBezTo>
                      <a:pt x="5060" y="11205"/>
                      <a:pt x="4644" y="11086"/>
                      <a:pt x="4227" y="10967"/>
                    </a:cubicBezTo>
                    <a:cubicBezTo>
                      <a:pt x="4132" y="10943"/>
                      <a:pt x="4048" y="10883"/>
                      <a:pt x="3953" y="10871"/>
                    </a:cubicBezTo>
                    <a:cubicBezTo>
                      <a:pt x="3465" y="10824"/>
                      <a:pt x="3024" y="10645"/>
                      <a:pt x="2548" y="10538"/>
                    </a:cubicBezTo>
                    <a:cubicBezTo>
                      <a:pt x="2286" y="10490"/>
                      <a:pt x="2024" y="10514"/>
                      <a:pt x="1750" y="10466"/>
                    </a:cubicBezTo>
                    <a:cubicBezTo>
                      <a:pt x="1215" y="10371"/>
                      <a:pt x="679" y="10276"/>
                      <a:pt x="167" y="10169"/>
                    </a:cubicBezTo>
                    <a:cubicBezTo>
                      <a:pt x="119" y="10157"/>
                      <a:pt x="72" y="10121"/>
                      <a:pt x="24" y="10097"/>
                    </a:cubicBezTo>
                    <a:cubicBezTo>
                      <a:pt x="0" y="9954"/>
                      <a:pt x="72" y="9895"/>
                      <a:pt x="167" y="9871"/>
                    </a:cubicBezTo>
                    <a:cubicBezTo>
                      <a:pt x="596" y="9752"/>
                      <a:pt x="905" y="9419"/>
                      <a:pt x="1298" y="9240"/>
                    </a:cubicBezTo>
                    <a:cubicBezTo>
                      <a:pt x="1477" y="9157"/>
                      <a:pt x="1655" y="9038"/>
                      <a:pt x="1834" y="8942"/>
                    </a:cubicBezTo>
                    <a:cubicBezTo>
                      <a:pt x="2036" y="8847"/>
                      <a:pt x="2227" y="8740"/>
                      <a:pt x="2405" y="8609"/>
                    </a:cubicBezTo>
                    <a:cubicBezTo>
                      <a:pt x="2608" y="8454"/>
                      <a:pt x="2822" y="8371"/>
                      <a:pt x="3036" y="8228"/>
                    </a:cubicBezTo>
                    <a:cubicBezTo>
                      <a:pt x="3536" y="7919"/>
                      <a:pt x="4060" y="7621"/>
                      <a:pt x="4536" y="7252"/>
                    </a:cubicBezTo>
                    <a:cubicBezTo>
                      <a:pt x="5060" y="6847"/>
                      <a:pt x="5596" y="6478"/>
                      <a:pt x="6144" y="6109"/>
                    </a:cubicBezTo>
                    <a:cubicBezTo>
                      <a:pt x="6894" y="5585"/>
                      <a:pt x="7680" y="5097"/>
                      <a:pt x="8466" y="4632"/>
                    </a:cubicBezTo>
                    <a:cubicBezTo>
                      <a:pt x="8573" y="4573"/>
                      <a:pt x="8692" y="4537"/>
                      <a:pt x="8763" y="4466"/>
                    </a:cubicBezTo>
                    <a:cubicBezTo>
                      <a:pt x="9168" y="4049"/>
                      <a:pt x="9704" y="3847"/>
                      <a:pt x="10168" y="3549"/>
                    </a:cubicBezTo>
                    <a:cubicBezTo>
                      <a:pt x="10549" y="3287"/>
                      <a:pt x="10918" y="2989"/>
                      <a:pt x="11323" y="2751"/>
                    </a:cubicBezTo>
                    <a:cubicBezTo>
                      <a:pt x="11752" y="2501"/>
                      <a:pt x="12133" y="2132"/>
                      <a:pt x="12633" y="1977"/>
                    </a:cubicBezTo>
                    <a:cubicBezTo>
                      <a:pt x="12704" y="1965"/>
                      <a:pt x="12764" y="1906"/>
                      <a:pt x="12823" y="1858"/>
                    </a:cubicBezTo>
                    <a:cubicBezTo>
                      <a:pt x="13430" y="1489"/>
                      <a:pt x="14014" y="1084"/>
                      <a:pt x="14657" y="751"/>
                    </a:cubicBezTo>
                    <a:cubicBezTo>
                      <a:pt x="15252" y="430"/>
                      <a:pt x="15836" y="60"/>
                      <a:pt x="16550" y="1"/>
                    </a:cubicBezTo>
                    <a:cubicBezTo>
                      <a:pt x="16812" y="239"/>
                      <a:pt x="16871" y="513"/>
                      <a:pt x="16764" y="870"/>
                    </a:cubicBezTo>
                    <a:cubicBezTo>
                      <a:pt x="16586" y="1465"/>
                      <a:pt x="16240" y="1942"/>
                      <a:pt x="15907" y="2442"/>
                    </a:cubicBezTo>
                    <a:cubicBezTo>
                      <a:pt x="15490" y="3085"/>
                      <a:pt x="15074" y="3739"/>
                      <a:pt x="14669" y="4394"/>
                    </a:cubicBezTo>
                    <a:cubicBezTo>
                      <a:pt x="14657" y="4406"/>
                      <a:pt x="14657" y="4442"/>
                      <a:pt x="14645" y="4442"/>
                    </a:cubicBezTo>
                    <a:cubicBezTo>
                      <a:pt x="14300" y="4751"/>
                      <a:pt x="14121" y="5168"/>
                      <a:pt x="13859" y="5525"/>
                    </a:cubicBezTo>
                    <a:cubicBezTo>
                      <a:pt x="13561" y="5906"/>
                      <a:pt x="13299" y="6323"/>
                      <a:pt x="13049" y="6740"/>
                    </a:cubicBezTo>
                    <a:cubicBezTo>
                      <a:pt x="12811" y="7145"/>
                      <a:pt x="12537" y="7538"/>
                      <a:pt x="12287" y="7919"/>
                    </a:cubicBezTo>
                    <a:cubicBezTo>
                      <a:pt x="11692" y="8823"/>
                      <a:pt x="11097" y="9752"/>
                      <a:pt x="10561" y="10693"/>
                    </a:cubicBezTo>
                    <a:cubicBezTo>
                      <a:pt x="10430" y="10931"/>
                      <a:pt x="10168" y="11121"/>
                      <a:pt x="10263" y="11443"/>
                    </a:cubicBezTo>
                    <a:cubicBezTo>
                      <a:pt x="10121" y="11609"/>
                      <a:pt x="10013" y="11740"/>
                      <a:pt x="9906" y="1189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25"/>
              <p:cNvSpPr/>
              <p:nvPr/>
            </p:nvSpPr>
            <p:spPr>
              <a:xfrm>
                <a:off x="7177076" y="1194419"/>
                <a:ext cx="25178" cy="76711"/>
              </a:xfrm>
              <a:custGeom>
                <a:rect b="b" l="l" r="r" t="t"/>
                <a:pathLst>
                  <a:path extrusionOk="0" h="2215" w="727">
                    <a:moveTo>
                      <a:pt x="524" y="2215"/>
                    </a:moveTo>
                    <a:cubicBezTo>
                      <a:pt x="298" y="1905"/>
                      <a:pt x="393" y="1512"/>
                      <a:pt x="286" y="1179"/>
                    </a:cubicBezTo>
                    <a:cubicBezTo>
                      <a:pt x="179" y="822"/>
                      <a:pt x="107" y="465"/>
                      <a:pt x="0" y="60"/>
                    </a:cubicBezTo>
                    <a:cubicBezTo>
                      <a:pt x="72" y="48"/>
                      <a:pt x="155" y="0"/>
                      <a:pt x="215" y="12"/>
                    </a:cubicBezTo>
                    <a:cubicBezTo>
                      <a:pt x="405" y="60"/>
                      <a:pt x="548" y="167"/>
                      <a:pt x="643" y="346"/>
                    </a:cubicBezTo>
                    <a:cubicBezTo>
                      <a:pt x="691" y="441"/>
                      <a:pt x="726" y="548"/>
                      <a:pt x="726" y="667"/>
                    </a:cubicBezTo>
                    <a:cubicBezTo>
                      <a:pt x="726" y="1131"/>
                      <a:pt x="703" y="1584"/>
                      <a:pt x="691" y="2048"/>
                    </a:cubicBezTo>
                    <a:cubicBezTo>
                      <a:pt x="691" y="2108"/>
                      <a:pt x="667" y="2203"/>
                      <a:pt x="524" y="221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25"/>
              <p:cNvSpPr/>
              <p:nvPr/>
            </p:nvSpPr>
            <p:spPr>
              <a:xfrm>
                <a:off x="7220367" y="1360170"/>
                <a:ext cx="13645" cy="49524"/>
              </a:xfrm>
              <a:custGeom>
                <a:rect b="b" l="l" r="r" t="t"/>
                <a:pathLst>
                  <a:path extrusionOk="0" h="1430" w="394">
                    <a:moveTo>
                      <a:pt x="358" y="1429"/>
                    </a:moveTo>
                    <a:cubicBezTo>
                      <a:pt x="155" y="929"/>
                      <a:pt x="12" y="501"/>
                      <a:pt x="0" y="1"/>
                    </a:cubicBezTo>
                    <a:cubicBezTo>
                      <a:pt x="334" y="334"/>
                      <a:pt x="393" y="524"/>
                      <a:pt x="358" y="1429"/>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25"/>
              <p:cNvSpPr/>
              <p:nvPr/>
            </p:nvSpPr>
            <p:spPr>
              <a:xfrm>
                <a:off x="7224904" y="706620"/>
                <a:ext cx="21888" cy="36295"/>
              </a:xfrm>
              <a:custGeom>
                <a:rect b="b" l="l" r="r" t="t"/>
                <a:pathLst>
                  <a:path extrusionOk="0" h="1048" w="632">
                    <a:moveTo>
                      <a:pt x="0" y="1048"/>
                    </a:moveTo>
                    <a:cubicBezTo>
                      <a:pt x="107" y="643"/>
                      <a:pt x="346" y="334"/>
                      <a:pt x="596" y="0"/>
                    </a:cubicBezTo>
                    <a:cubicBezTo>
                      <a:pt x="596" y="84"/>
                      <a:pt x="631" y="167"/>
                      <a:pt x="596" y="226"/>
                    </a:cubicBezTo>
                    <a:cubicBezTo>
                      <a:pt x="453" y="524"/>
                      <a:pt x="358" y="881"/>
                      <a:pt x="0" y="1048"/>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25"/>
              <p:cNvSpPr/>
              <p:nvPr/>
            </p:nvSpPr>
            <p:spPr>
              <a:xfrm>
                <a:off x="7319728" y="577960"/>
                <a:ext cx="10355" cy="12398"/>
              </a:xfrm>
              <a:custGeom>
                <a:rect b="b" l="l" r="r" t="t"/>
                <a:pathLst>
                  <a:path extrusionOk="0" h="358" w="299">
                    <a:moveTo>
                      <a:pt x="298" y="24"/>
                    </a:moveTo>
                    <a:cubicBezTo>
                      <a:pt x="298" y="191"/>
                      <a:pt x="263" y="322"/>
                      <a:pt x="1" y="358"/>
                    </a:cubicBezTo>
                    <a:cubicBezTo>
                      <a:pt x="60" y="262"/>
                      <a:pt x="72" y="203"/>
                      <a:pt x="120" y="143"/>
                    </a:cubicBezTo>
                    <a:cubicBezTo>
                      <a:pt x="167" y="84"/>
                      <a:pt x="227" y="48"/>
                      <a:pt x="2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25"/>
              <p:cNvSpPr/>
              <p:nvPr/>
            </p:nvSpPr>
            <p:spPr>
              <a:xfrm>
                <a:off x="7329633" y="566428"/>
                <a:ext cx="8693" cy="12398"/>
              </a:xfrm>
              <a:custGeom>
                <a:rect b="b" l="l" r="r" t="t"/>
                <a:pathLst>
                  <a:path extrusionOk="0" h="358" w="251">
                    <a:moveTo>
                      <a:pt x="1" y="333"/>
                    </a:moveTo>
                    <a:cubicBezTo>
                      <a:pt x="48" y="238"/>
                      <a:pt x="108" y="155"/>
                      <a:pt x="179" y="0"/>
                    </a:cubicBezTo>
                    <a:cubicBezTo>
                      <a:pt x="251" y="226"/>
                      <a:pt x="179" y="322"/>
                      <a:pt x="36" y="357"/>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25"/>
              <p:cNvSpPr/>
              <p:nvPr/>
            </p:nvSpPr>
            <p:spPr>
              <a:xfrm>
                <a:off x="6256718" y="405594"/>
                <a:ext cx="1534358" cy="1191704"/>
              </a:xfrm>
              <a:custGeom>
                <a:rect b="b" l="l" r="r" t="t"/>
                <a:pathLst>
                  <a:path extrusionOk="0" h="34410" w="44304">
                    <a:moveTo>
                      <a:pt x="27599" y="26909"/>
                    </a:moveTo>
                    <a:cubicBezTo>
                      <a:pt x="27647" y="26944"/>
                      <a:pt x="27682" y="26968"/>
                      <a:pt x="27718" y="26968"/>
                    </a:cubicBezTo>
                    <a:cubicBezTo>
                      <a:pt x="28433" y="27135"/>
                      <a:pt x="28623" y="27694"/>
                      <a:pt x="28754" y="28314"/>
                    </a:cubicBezTo>
                    <a:cubicBezTo>
                      <a:pt x="28778" y="28492"/>
                      <a:pt x="28790" y="28683"/>
                      <a:pt x="28814" y="28873"/>
                    </a:cubicBezTo>
                    <a:cubicBezTo>
                      <a:pt x="28873" y="29349"/>
                      <a:pt x="28814" y="29814"/>
                      <a:pt x="28635" y="30266"/>
                    </a:cubicBezTo>
                    <a:cubicBezTo>
                      <a:pt x="28587" y="30361"/>
                      <a:pt x="28552" y="30481"/>
                      <a:pt x="28587" y="30588"/>
                    </a:cubicBezTo>
                    <a:cubicBezTo>
                      <a:pt x="28671" y="30945"/>
                      <a:pt x="28718" y="31314"/>
                      <a:pt x="28814" y="31695"/>
                    </a:cubicBezTo>
                    <a:cubicBezTo>
                      <a:pt x="28968" y="32302"/>
                      <a:pt x="29016" y="32909"/>
                      <a:pt x="28956" y="33529"/>
                    </a:cubicBezTo>
                    <a:cubicBezTo>
                      <a:pt x="28909" y="33933"/>
                      <a:pt x="28647" y="34207"/>
                      <a:pt x="28314" y="34410"/>
                    </a:cubicBezTo>
                    <a:cubicBezTo>
                      <a:pt x="27682" y="34231"/>
                      <a:pt x="27159" y="33910"/>
                      <a:pt x="26706" y="33433"/>
                    </a:cubicBezTo>
                    <a:cubicBezTo>
                      <a:pt x="26278" y="32981"/>
                      <a:pt x="25873" y="32517"/>
                      <a:pt x="25432" y="32100"/>
                    </a:cubicBezTo>
                    <a:cubicBezTo>
                      <a:pt x="24765" y="31469"/>
                      <a:pt x="24146" y="30778"/>
                      <a:pt x="23551" y="30076"/>
                    </a:cubicBezTo>
                    <a:cubicBezTo>
                      <a:pt x="22896" y="29302"/>
                      <a:pt x="22301" y="28504"/>
                      <a:pt x="21646" y="27718"/>
                    </a:cubicBezTo>
                    <a:cubicBezTo>
                      <a:pt x="21456" y="27492"/>
                      <a:pt x="21205" y="27373"/>
                      <a:pt x="21027" y="27147"/>
                    </a:cubicBezTo>
                    <a:cubicBezTo>
                      <a:pt x="20860" y="26944"/>
                      <a:pt x="20789" y="26659"/>
                      <a:pt x="20610" y="26480"/>
                    </a:cubicBezTo>
                    <a:cubicBezTo>
                      <a:pt x="20158" y="26016"/>
                      <a:pt x="19824" y="25480"/>
                      <a:pt x="19431" y="24980"/>
                    </a:cubicBezTo>
                    <a:cubicBezTo>
                      <a:pt x="19408" y="24944"/>
                      <a:pt x="19384" y="24920"/>
                      <a:pt x="19372" y="24885"/>
                    </a:cubicBezTo>
                    <a:cubicBezTo>
                      <a:pt x="19241" y="24647"/>
                      <a:pt x="18943" y="24539"/>
                      <a:pt x="18836" y="24242"/>
                    </a:cubicBezTo>
                    <a:cubicBezTo>
                      <a:pt x="18753" y="23992"/>
                      <a:pt x="18598" y="23742"/>
                      <a:pt x="18431" y="23515"/>
                    </a:cubicBezTo>
                    <a:cubicBezTo>
                      <a:pt x="18253" y="23277"/>
                      <a:pt x="18050" y="23075"/>
                      <a:pt x="17860" y="22837"/>
                    </a:cubicBezTo>
                    <a:cubicBezTo>
                      <a:pt x="17753" y="22718"/>
                      <a:pt x="17657" y="22611"/>
                      <a:pt x="17586" y="22480"/>
                    </a:cubicBezTo>
                    <a:cubicBezTo>
                      <a:pt x="17300" y="21956"/>
                      <a:pt x="16884" y="21551"/>
                      <a:pt x="16491" y="21134"/>
                    </a:cubicBezTo>
                    <a:cubicBezTo>
                      <a:pt x="16217" y="20848"/>
                      <a:pt x="15979" y="20539"/>
                      <a:pt x="15729" y="20229"/>
                    </a:cubicBezTo>
                    <a:cubicBezTo>
                      <a:pt x="15383" y="19813"/>
                      <a:pt x="15014" y="19408"/>
                      <a:pt x="14776" y="18908"/>
                    </a:cubicBezTo>
                    <a:cubicBezTo>
                      <a:pt x="14740" y="18848"/>
                      <a:pt x="14669" y="18801"/>
                      <a:pt x="14598" y="18789"/>
                    </a:cubicBezTo>
                    <a:cubicBezTo>
                      <a:pt x="14359" y="18705"/>
                      <a:pt x="14121" y="18646"/>
                      <a:pt x="13883" y="18610"/>
                    </a:cubicBezTo>
                    <a:cubicBezTo>
                      <a:pt x="13216" y="18491"/>
                      <a:pt x="12538" y="18396"/>
                      <a:pt x="11883" y="18277"/>
                    </a:cubicBezTo>
                    <a:cubicBezTo>
                      <a:pt x="11371" y="18193"/>
                      <a:pt x="10859" y="18074"/>
                      <a:pt x="10335" y="17979"/>
                    </a:cubicBezTo>
                    <a:cubicBezTo>
                      <a:pt x="9728" y="17860"/>
                      <a:pt x="9121" y="17777"/>
                      <a:pt x="8513" y="17658"/>
                    </a:cubicBezTo>
                    <a:cubicBezTo>
                      <a:pt x="8037" y="17562"/>
                      <a:pt x="7537" y="17455"/>
                      <a:pt x="7085" y="17324"/>
                    </a:cubicBezTo>
                    <a:cubicBezTo>
                      <a:pt x="6442" y="17134"/>
                      <a:pt x="5787" y="17062"/>
                      <a:pt x="5144" y="16907"/>
                    </a:cubicBezTo>
                    <a:cubicBezTo>
                      <a:pt x="5037" y="16884"/>
                      <a:pt x="4906" y="16884"/>
                      <a:pt x="4822" y="16836"/>
                    </a:cubicBezTo>
                    <a:cubicBezTo>
                      <a:pt x="4299" y="16586"/>
                      <a:pt x="3775" y="16312"/>
                      <a:pt x="3251" y="16062"/>
                    </a:cubicBezTo>
                    <a:cubicBezTo>
                      <a:pt x="2584" y="15729"/>
                      <a:pt x="2096" y="15169"/>
                      <a:pt x="1513" y="14717"/>
                    </a:cubicBezTo>
                    <a:cubicBezTo>
                      <a:pt x="1310" y="14574"/>
                      <a:pt x="1155" y="14336"/>
                      <a:pt x="1012" y="14121"/>
                    </a:cubicBezTo>
                    <a:cubicBezTo>
                      <a:pt x="679" y="13633"/>
                      <a:pt x="310" y="13157"/>
                      <a:pt x="143" y="12562"/>
                    </a:cubicBezTo>
                    <a:cubicBezTo>
                      <a:pt x="0" y="12038"/>
                      <a:pt x="60" y="11585"/>
                      <a:pt x="417" y="11133"/>
                    </a:cubicBezTo>
                    <a:cubicBezTo>
                      <a:pt x="691" y="10788"/>
                      <a:pt x="1024" y="10526"/>
                      <a:pt x="1453" y="10407"/>
                    </a:cubicBezTo>
                    <a:cubicBezTo>
                      <a:pt x="1822" y="10299"/>
                      <a:pt x="2203" y="10180"/>
                      <a:pt x="2596" y="10169"/>
                    </a:cubicBezTo>
                    <a:cubicBezTo>
                      <a:pt x="3298" y="10133"/>
                      <a:pt x="3989" y="10049"/>
                      <a:pt x="4668" y="9990"/>
                    </a:cubicBezTo>
                    <a:cubicBezTo>
                      <a:pt x="4906" y="9978"/>
                      <a:pt x="5156" y="9954"/>
                      <a:pt x="5394" y="9954"/>
                    </a:cubicBezTo>
                    <a:cubicBezTo>
                      <a:pt x="5715" y="9942"/>
                      <a:pt x="6037" y="9942"/>
                      <a:pt x="6346" y="9942"/>
                    </a:cubicBezTo>
                    <a:cubicBezTo>
                      <a:pt x="6585" y="9942"/>
                      <a:pt x="6847" y="9954"/>
                      <a:pt x="7085" y="9954"/>
                    </a:cubicBezTo>
                    <a:cubicBezTo>
                      <a:pt x="7537" y="9954"/>
                      <a:pt x="8013" y="9954"/>
                      <a:pt x="8478" y="9978"/>
                    </a:cubicBezTo>
                    <a:cubicBezTo>
                      <a:pt x="8942" y="9990"/>
                      <a:pt x="9418" y="10038"/>
                      <a:pt x="9883" y="10061"/>
                    </a:cubicBezTo>
                    <a:cubicBezTo>
                      <a:pt x="9954" y="10061"/>
                      <a:pt x="10026" y="10061"/>
                      <a:pt x="10097" y="10049"/>
                    </a:cubicBezTo>
                    <a:cubicBezTo>
                      <a:pt x="10180" y="10038"/>
                      <a:pt x="10264" y="9990"/>
                      <a:pt x="10323" y="10014"/>
                    </a:cubicBezTo>
                    <a:cubicBezTo>
                      <a:pt x="10776" y="10192"/>
                      <a:pt x="11252" y="10073"/>
                      <a:pt x="11704" y="10180"/>
                    </a:cubicBezTo>
                    <a:cubicBezTo>
                      <a:pt x="12121" y="10276"/>
                      <a:pt x="12573" y="10276"/>
                      <a:pt x="13002" y="10311"/>
                    </a:cubicBezTo>
                    <a:cubicBezTo>
                      <a:pt x="13240" y="10347"/>
                      <a:pt x="13490" y="10335"/>
                      <a:pt x="13728" y="10395"/>
                    </a:cubicBezTo>
                    <a:cubicBezTo>
                      <a:pt x="14288" y="10514"/>
                      <a:pt x="14788" y="10347"/>
                      <a:pt x="15252" y="10109"/>
                    </a:cubicBezTo>
                    <a:cubicBezTo>
                      <a:pt x="15562" y="9942"/>
                      <a:pt x="15848" y="9716"/>
                      <a:pt x="16145" y="9514"/>
                    </a:cubicBezTo>
                    <a:cubicBezTo>
                      <a:pt x="16753" y="9097"/>
                      <a:pt x="17360" y="8704"/>
                      <a:pt x="18050" y="8430"/>
                    </a:cubicBezTo>
                    <a:cubicBezTo>
                      <a:pt x="18157" y="8383"/>
                      <a:pt x="18253" y="8323"/>
                      <a:pt x="18336" y="8252"/>
                    </a:cubicBezTo>
                    <a:cubicBezTo>
                      <a:pt x="18753" y="7835"/>
                      <a:pt x="19253" y="7549"/>
                      <a:pt x="19777" y="7263"/>
                    </a:cubicBezTo>
                    <a:cubicBezTo>
                      <a:pt x="20039" y="7121"/>
                      <a:pt x="20265" y="6859"/>
                      <a:pt x="20503" y="6656"/>
                    </a:cubicBezTo>
                    <a:cubicBezTo>
                      <a:pt x="20658" y="6501"/>
                      <a:pt x="20801" y="6370"/>
                      <a:pt x="21015" y="6311"/>
                    </a:cubicBezTo>
                    <a:cubicBezTo>
                      <a:pt x="21134" y="6263"/>
                      <a:pt x="21229" y="6180"/>
                      <a:pt x="21336" y="6109"/>
                    </a:cubicBezTo>
                    <a:cubicBezTo>
                      <a:pt x="21563" y="5954"/>
                      <a:pt x="21741" y="5763"/>
                      <a:pt x="22003" y="5692"/>
                    </a:cubicBezTo>
                    <a:cubicBezTo>
                      <a:pt x="22408" y="5251"/>
                      <a:pt x="23039" y="5132"/>
                      <a:pt x="23420" y="4680"/>
                    </a:cubicBezTo>
                    <a:cubicBezTo>
                      <a:pt x="23480" y="4585"/>
                      <a:pt x="23599" y="4525"/>
                      <a:pt x="23706" y="4501"/>
                    </a:cubicBezTo>
                    <a:cubicBezTo>
                      <a:pt x="23992" y="4442"/>
                      <a:pt x="24230" y="4275"/>
                      <a:pt x="24468" y="4120"/>
                    </a:cubicBezTo>
                    <a:cubicBezTo>
                      <a:pt x="24980" y="3787"/>
                      <a:pt x="25551" y="3513"/>
                      <a:pt x="26039" y="3144"/>
                    </a:cubicBezTo>
                    <a:cubicBezTo>
                      <a:pt x="26516" y="2775"/>
                      <a:pt x="27051" y="2501"/>
                      <a:pt x="27563" y="2191"/>
                    </a:cubicBezTo>
                    <a:cubicBezTo>
                      <a:pt x="28040" y="1894"/>
                      <a:pt x="28516" y="1560"/>
                      <a:pt x="29064" y="1417"/>
                    </a:cubicBezTo>
                    <a:cubicBezTo>
                      <a:pt x="29206" y="1370"/>
                      <a:pt x="29349" y="1310"/>
                      <a:pt x="29468" y="1227"/>
                    </a:cubicBezTo>
                    <a:cubicBezTo>
                      <a:pt x="29968" y="870"/>
                      <a:pt x="30564" y="667"/>
                      <a:pt x="31100" y="358"/>
                    </a:cubicBezTo>
                    <a:cubicBezTo>
                      <a:pt x="31588" y="60"/>
                      <a:pt x="32124" y="48"/>
                      <a:pt x="32683" y="1"/>
                    </a:cubicBezTo>
                    <a:cubicBezTo>
                      <a:pt x="32743" y="1"/>
                      <a:pt x="32826" y="48"/>
                      <a:pt x="32874" y="108"/>
                    </a:cubicBezTo>
                    <a:cubicBezTo>
                      <a:pt x="33076" y="453"/>
                      <a:pt x="33231" y="786"/>
                      <a:pt x="33076" y="1227"/>
                    </a:cubicBezTo>
                    <a:cubicBezTo>
                      <a:pt x="32874" y="1798"/>
                      <a:pt x="32647" y="2370"/>
                      <a:pt x="32290" y="2894"/>
                    </a:cubicBezTo>
                    <a:cubicBezTo>
                      <a:pt x="32004" y="3287"/>
                      <a:pt x="31814" y="3739"/>
                      <a:pt x="31564" y="4204"/>
                    </a:cubicBezTo>
                    <a:cubicBezTo>
                      <a:pt x="31588" y="4346"/>
                      <a:pt x="31647" y="4537"/>
                      <a:pt x="31683" y="4715"/>
                    </a:cubicBezTo>
                    <a:cubicBezTo>
                      <a:pt x="31731" y="4954"/>
                      <a:pt x="31695" y="5168"/>
                      <a:pt x="31528" y="5358"/>
                    </a:cubicBezTo>
                    <a:cubicBezTo>
                      <a:pt x="31254" y="5692"/>
                      <a:pt x="30981" y="6025"/>
                      <a:pt x="30695" y="6359"/>
                    </a:cubicBezTo>
                    <a:cubicBezTo>
                      <a:pt x="30504" y="6585"/>
                      <a:pt x="30242" y="6668"/>
                      <a:pt x="29909" y="6656"/>
                    </a:cubicBezTo>
                    <a:cubicBezTo>
                      <a:pt x="29611" y="7085"/>
                      <a:pt x="29326" y="7537"/>
                      <a:pt x="29028" y="7978"/>
                    </a:cubicBezTo>
                    <a:cubicBezTo>
                      <a:pt x="29076" y="8216"/>
                      <a:pt x="29123" y="8454"/>
                      <a:pt x="29147" y="8692"/>
                    </a:cubicBezTo>
                    <a:cubicBezTo>
                      <a:pt x="29171" y="8752"/>
                      <a:pt x="29147" y="8811"/>
                      <a:pt x="29147" y="8859"/>
                    </a:cubicBezTo>
                    <a:cubicBezTo>
                      <a:pt x="29028" y="9347"/>
                      <a:pt x="28992" y="9871"/>
                      <a:pt x="28516" y="10180"/>
                    </a:cubicBezTo>
                    <a:cubicBezTo>
                      <a:pt x="28480" y="10192"/>
                      <a:pt x="28468" y="10240"/>
                      <a:pt x="28433" y="10276"/>
                    </a:cubicBezTo>
                    <a:cubicBezTo>
                      <a:pt x="28242" y="10585"/>
                      <a:pt x="27944" y="10716"/>
                      <a:pt x="27587" y="10752"/>
                    </a:cubicBezTo>
                    <a:cubicBezTo>
                      <a:pt x="27504" y="10764"/>
                      <a:pt x="27409" y="10764"/>
                      <a:pt x="27301" y="10776"/>
                    </a:cubicBezTo>
                    <a:cubicBezTo>
                      <a:pt x="27087" y="11061"/>
                      <a:pt x="26920" y="11347"/>
                      <a:pt x="26849" y="11681"/>
                    </a:cubicBezTo>
                    <a:cubicBezTo>
                      <a:pt x="26801" y="11919"/>
                      <a:pt x="26682" y="12145"/>
                      <a:pt x="26587" y="12395"/>
                    </a:cubicBezTo>
                    <a:cubicBezTo>
                      <a:pt x="26635" y="12431"/>
                      <a:pt x="26706" y="12490"/>
                      <a:pt x="26790" y="12502"/>
                    </a:cubicBezTo>
                    <a:cubicBezTo>
                      <a:pt x="27159" y="12550"/>
                      <a:pt x="27528" y="12621"/>
                      <a:pt x="27885" y="12693"/>
                    </a:cubicBezTo>
                    <a:cubicBezTo>
                      <a:pt x="28278" y="12776"/>
                      <a:pt x="28659" y="12812"/>
                      <a:pt x="29052" y="12871"/>
                    </a:cubicBezTo>
                    <a:cubicBezTo>
                      <a:pt x="29718" y="12966"/>
                      <a:pt x="30385" y="13038"/>
                      <a:pt x="31040" y="13205"/>
                    </a:cubicBezTo>
                    <a:cubicBezTo>
                      <a:pt x="31433" y="13288"/>
                      <a:pt x="31814" y="13347"/>
                      <a:pt x="32207" y="13431"/>
                    </a:cubicBezTo>
                    <a:cubicBezTo>
                      <a:pt x="32457" y="13467"/>
                      <a:pt x="32719" y="13526"/>
                      <a:pt x="32981" y="13574"/>
                    </a:cubicBezTo>
                    <a:cubicBezTo>
                      <a:pt x="33290" y="13633"/>
                      <a:pt x="33600" y="13693"/>
                      <a:pt x="33933" y="13693"/>
                    </a:cubicBezTo>
                    <a:cubicBezTo>
                      <a:pt x="34362" y="13693"/>
                      <a:pt x="34791" y="13752"/>
                      <a:pt x="35219" y="13812"/>
                    </a:cubicBezTo>
                    <a:cubicBezTo>
                      <a:pt x="35457" y="13848"/>
                      <a:pt x="35672" y="13812"/>
                      <a:pt x="35862" y="13681"/>
                    </a:cubicBezTo>
                    <a:cubicBezTo>
                      <a:pt x="36398" y="13312"/>
                      <a:pt x="36946" y="12931"/>
                      <a:pt x="37481" y="12550"/>
                    </a:cubicBezTo>
                    <a:cubicBezTo>
                      <a:pt x="37767" y="12359"/>
                      <a:pt x="38053" y="12157"/>
                      <a:pt x="38303" y="11943"/>
                    </a:cubicBezTo>
                    <a:cubicBezTo>
                      <a:pt x="38791" y="11502"/>
                      <a:pt x="39267" y="11050"/>
                      <a:pt x="39744" y="10597"/>
                    </a:cubicBezTo>
                    <a:cubicBezTo>
                      <a:pt x="39970" y="10395"/>
                      <a:pt x="40184" y="10169"/>
                      <a:pt x="40458" y="10061"/>
                    </a:cubicBezTo>
                    <a:cubicBezTo>
                      <a:pt x="40565" y="10014"/>
                      <a:pt x="40672" y="9954"/>
                      <a:pt x="40744" y="9871"/>
                    </a:cubicBezTo>
                    <a:cubicBezTo>
                      <a:pt x="40958" y="9633"/>
                      <a:pt x="41208" y="9645"/>
                      <a:pt x="41470" y="9716"/>
                    </a:cubicBezTo>
                    <a:cubicBezTo>
                      <a:pt x="41625" y="9764"/>
                      <a:pt x="41756" y="9823"/>
                      <a:pt x="41910" y="9835"/>
                    </a:cubicBezTo>
                    <a:cubicBezTo>
                      <a:pt x="42172" y="9859"/>
                      <a:pt x="42327" y="10014"/>
                      <a:pt x="42422" y="10216"/>
                    </a:cubicBezTo>
                    <a:cubicBezTo>
                      <a:pt x="42625" y="10597"/>
                      <a:pt x="42649" y="11002"/>
                      <a:pt x="42518" y="11419"/>
                    </a:cubicBezTo>
                    <a:cubicBezTo>
                      <a:pt x="42303" y="12038"/>
                      <a:pt x="42101" y="12657"/>
                      <a:pt x="42030" y="13324"/>
                    </a:cubicBezTo>
                    <a:cubicBezTo>
                      <a:pt x="41970" y="13871"/>
                      <a:pt x="41815" y="14419"/>
                      <a:pt x="41684" y="14979"/>
                    </a:cubicBezTo>
                    <a:cubicBezTo>
                      <a:pt x="41553" y="15491"/>
                      <a:pt x="41398" y="16026"/>
                      <a:pt x="41256" y="16586"/>
                    </a:cubicBezTo>
                    <a:cubicBezTo>
                      <a:pt x="41387" y="16622"/>
                      <a:pt x="41506" y="16681"/>
                      <a:pt x="41625" y="16705"/>
                    </a:cubicBezTo>
                    <a:cubicBezTo>
                      <a:pt x="41934" y="16741"/>
                      <a:pt x="42268" y="16776"/>
                      <a:pt x="42577" y="16800"/>
                    </a:cubicBezTo>
                    <a:cubicBezTo>
                      <a:pt x="43006" y="16848"/>
                      <a:pt x="43423" y="16967"/>
                      <a:pt x="43827" y="17146"/>
                    </a:cubicBezTo>
                    <a:cubicBezTo>
                      <a:pt x="44137" y="17277"/>
                      <a:pt x="44304" y="17598"/>
                      <a:pt x="44208" y="17919"/>
                    </a:cubicBezTo>
                    <a:cubicBezTo>
                      <a:pt x="44173" y="18086"/>
                      <a:pt x="44089" y="18229"/>
                      <a:pt x="43958" y="18348"/>
                    </a:cubicBezTo>
                    <a:cubicBezTo>
                      <a:pt x="43661" y="18646"/>
                      <a:pt x="43399" y="18943"/>
                      <a:pt x="43113" y="19241"/>
                    </a:cubicBezTo>
                    <a:cubicBezTo>
                      <a:pt x="42934" y="19443"/>
                      <a:pt x="42720" y="19598"/>
                      <a:pt x="42541" y="19777"/>
                    </a:cubicBezTo>
                    <a:cubicBezTo>
                      <a:pt x="42530" y="19801"/>
                      <a:pt x="42518" y="19801"/>
                      <a:pt x="42506" y="19813"/>
                    </a:cubicBezTo>
                    <a:cubicBezTo>
                      <a:pt x="42303" y="20015"/>
                      <a:pt x="42125" y="20241"/>
                      <a:pt x="41910" y="20408"/>
                    </a:cubicBezTo>
                    <a:cubicBezTo>
                      <a:pt x="41684" y="20575"/>
                      <a:pt x="41434" y="20694"/>
                      <a:pt x="41196" y="20825"/>
                    </a:cubicBezTo>
                    <a:cubicBezTo>
                      <a:pt x="41160" y="21146"/>
                      <a:pt x="41279" y="21420"/>
                      <a:pt x="41398" y="21658"/>
                    </a:cubicBezTo>
                    <a:cubicBezTo>
                      <a:pt x="41589" y="22063"/>
                      <a:pt x="41791" y="22456"/>
                      <a:pt x="41922" y="22896"/>
                    </a:cubicBezTo>
                    <a:cubicBezTo>
                      <a:pt x="41946" y="22992"/>
                      <a:pt x="42006" y="23099"/>
                      <a:pt x="42065" y="23194"/>
                    </a:cubicBezTo>
                    <a:cubicBezTo>
                      <a:pt x="42232" y="23492"/>
                      <a:pt x="42363" y="23801"/>
                      <a:pt x="42458" y="24123"/>
                    </a:cubicBezTo>
                    <a:cubicBezTo>
                      <a:pt x="42518" y="24325"/>
                      <a:pt x="42601" y="24516"/>
                      <a:pt x="42684" y="24706"/>
                    </a:cubicBezTo>
                    <a:cubicBezTo>
                      <a:pt x="42756" y="24885"/>
                      <a:pt x="42815" y="25051"/>
                      <a:pt x="42875" y="25218"/>
                    </a:cubicBezTo>
                    <a:cubicBezTo>
                      <a:pt x="42720" y="25420"/>
                      <a:pt x="42601" y="25611"/>
                      <a:pt x="42482" y="25789"/>
                    </a:cubicBezTo>
                    <a:cubicBezTo>
                      <a:pt x="42399" y="25944"/>
                      <a:pt x="42268" y="26028"/>
                      <a:pt x="42101" y="26111"/>
                    </a:cubicBezTo>
                    <a:cubicBezTo>
                      <a:pt x="41803" y="26206"/>
                      <a:pt x="41506" y="26242"/>
                      <a:pt x="41208" y="26194"/>
                    </a:cubicBezTo>
                    <a:cubicBezTo>
                      <a:pt x="40672" y="26123"/>
                      <a:pt x="40136" y="26016"/>
                      <a:pt x="39601" y="25932"/>
                    </a:cubicBezTo>
                    <a:cubicBezTo>
                      <a:pt x="39470" y="25909"/>
                      <a:pt x="39351" y="25932"/>
                      <a:pt x="39208" y="25932"/>
                    </a:cubicBezTo>
                    <a:cubicBezTo>
                      <a:pt x="38910" y="25932"/>
                      <a:pt x="38660" y="25837"/>
                      <a:pt x="38434" y="25647"/>
                    </a:cubicBezTo>
                    <a:cubicBezTo>
                      <a:pt x="38243" y="25468"/>
                      <a:pt x="38053" y="25289"/>
                      <a:pt x="37862" y="25123"/>
                    </a:cubicBezTo>
                    <a:cubicBezTo>
                      <a:pt x="37684" y="24980"/>
                      <a:pt x="37517" y="24837"/>
                      <a:pt x="37398" y="24635"/>
                    </a:cubicBezTo>
                    <a:cubicBezTo>
                      <a:pt x="37338" y="24539"/>
                      <a:pt x="37243" y="24468"/>
                      <a:pt x="37160" y="24396"/>
                    </a:cubicBezTo>
                    <a:cubicBezTo>
                      <a:pt x="36636" y="23885"/>
                      <a:pt x="36076" y="23396"/>
                      <a:pt x="35612" y="22837"/>
                    </a:cubicBezTo>
                    <a:cubicBezTo>
                      <a:pt x="35398" y="22599"/>
                      <a:pt x="35195" y="22361"/>
                      <a:pt x="34957" y="22134"/>
                    </a:cubicBezTo>
                    <a:cubicBezTo>
                      <a:pt x="34850" y="22039"/>
                      <a:pt x="34707" y="21980"/>
                      <a:pt x="34552" y="21956"/>
                    </a:cubicBezTo>
                    <a:cubicBezTo>
                      <a:pt x="34267" y="21908"/>
                      <a:pt x="33993" y="21908"/>
                      <a:pt x="33707" y="21860"/>
                    </a:cubicBezTo>
                    <a:cubicBezTo>
                      <a:pt x="33052" y="21765"/>
                      <a:pt x="32409" y="21646"/>
                      <a:pt x="31754" y="21539"/>
                    </a:cubicBezTo>
                    <a:cubicBezTo>
                      <a:pt x="31290" y="21468"/>
                      <a:pt x="30814" y="21408"/>
                      <a:pt x="30361" y="21325"/>
                    </a:cubicBezTo>
                    <a:cubicBezTo>
                      <a:pt x="29778" y="21241"/>
                      <a:pt x="29206" y="21075"/>
                      <a:pt x="28635" y="21110"/>
                    </a:cubicBezTo>
                    <a:cubicBezTo>
                      <a:pt x="28111" y="20896"/>
                      <a:pt x="27516" y="21003"/>
                      <a:pt x="26992" y="20765"/>
                    </a:cubicBezTo>
                    <a:cubicBezTo>
                      <a:pt x="26754" y="20658"/>
                      <a:pt x="26492" y="20658"/>
                      <a:pt x="26194" y="20598"/>
                    </a:cubicBezTo>
                    <a:cubicBezTo>
                      <a:pt x="26087" y="20872"/>
                      <a:pt x="26289" y="21122"/>
                      <a:pt x="26313" y="21384"/>
                    </a:cubicBezTo>
                    <a:cubicBezTo>
                      <a:pt x="26325" y="21670"/>
                      <a:pt x="26409" y="21944"/>
                      <a:pt x="26528" y="22206"/>
                    </a:cubicBezTo>
                    <a:cubicBezTo>
                      <a:pt x="26980" y="22277"/>
                      <a:pt x="27361" y="22444"/>
                      <a:pt x="27706" y="22742"/>
                    </a:cubicBezTo>
                    <a:cubicBezTo>
                      <a:pt x="27813" y="22837"/>
                      <a:pt x="27885" y="22920"/>
                      <a:pt x="27897" y="23075"/>
                    </a:cubicBezTo>
                    <a:cubicBezTo>
                      <a:pt x="27992" y="23765"/>
                      <a:pt x="28075" y="24456"/>
                      <a:pt x="27873" y="25135"/>
                    </a:cubicBezTo>
                    <a:cubicBezTo>
                      <a:pt x="27802" y="25373"/>
                      <a:pt x="27742" y="25611"/>
                      <a:pt x="27528" y="25766"/>
                    </a:cubicBezTo>
                    <a:cubicBezTo>
                      <a:pt x="27409" y="25849"/>
                      <a:pt x="27385" y="25968"/>
                      <a:pt x="27409" y="26111"/>
                    </a:cubicBezTo>
                    <a:cubicBezTo>
                      <a:pt x="27444" y="26349"/>
                      <a:pt x="27528" y="26635"/>
                      <a:pt x="27599" y="26909"/>
                    </a:cubicBezTo>
                    <a:close/>
                    <a:moveTo>
                      <a:pt x="30981" y="4977"/>
                    </a:moveTo>
                    <a:cubicBezTo>
                      <a:pt x="30933" y="5025"/>
                      <a:pt x="30873" y="5061"/>
                      <a:pt x="30838" y="5120"/>
                    </a:cubicBezTo>
                    <a:cubicBezTo>
                      <a:pt x="30790" y="5168"/>
                      <a:pt x="30766" y="5227"/>
                      <a:pt x="30719" y="5335"/>
                    </a:cubicBezTo>
                    <a:cubicBezTo>
                      <a:pt x="30969" y="5299"/>
                      <a:pt x="30992" y="5168"/>
                      <a:pt x="31016" y="5001"/>
                    </a:cubicBezTo>
                    <a:cubicBezTo>
                      <a:pt x="31159" y="4966"/>
                      <a:pt x="31231" y="4870"/>
                      <a:pt x="31159" y="4644"/>
                    </a:cubicBezTo>
                    <a:cubicBezTo>
                      <a:pt x="31064" y="4799"/>
                      <a:pt x="31028" y="4882"/>
                      <a:pt x="30981" y="4977"/>
                    </a:cubicBezTo>
                    <a:close/>
                    <a:moveTo>
                      <a:pt x="40684" y="10514"/>
                    </a:moveTo>
                    <a:cubicBezTo>
                      <a:pt x="40636" y="10514"/>
                      <a:pt x="40625" y="10502"/>
                      <a:pt x="40613" y="10514"/>
                    </a:cubicBezTo>
                    <a:cubicBezTo>
                      <a:pt x="39946" y="11061"/>
                      <a:pt x="39327" y="11657"/>
                      <a:pt x="38660" y="12204"/>
                    </a:cubicBezTo>
                    <a:cubicBezTo>
                      <a:pt x="38470" y="12359"/>
                      <a:pt x="38303" y="12550"/>
                      <a:pt x="38124" y="12705"/>
                    </a:cubicBezTo>
                    <a:cubicBezTo>
                      <a:pt x="37993" y="12800"/>
                      <a:pt x="37839" y="12895"/>
                      <a:pt x="37708" y="12978"/>
                    </a:cubicBezTo>
                    <a:cubicBezTo>
                      <a:pt x="37088" y="13431"/>
                      <a:pt x="36457" y="13895"/>
                      <a:pt x="35838" y="14336"/>
                    </a:cubicBezTo>
                    <a:cubicBezTo>
                      <a:pt x="35731" y="14407"/>
                      <a:pt x="35612" y="14455"/>
                      <a:pt x="35457" y="14431"/>
                    </a:cubicBezTo>
                    <a:cubicBezTo>
                      <a:pt x="34957" y="14348"/>
                      <a:pt x="34469" y="14276"/>
                      <a:pt x="33957" y="14205"/>
                    </a:cubicBezTo>
                    <a:cubicBezTo>
                      <a:pt x="33136" y="14098"/>
                      <a:pt x="32338" y="13848"/>
                      <a:pt x="31516" y="13752"/>
                    </a:cubicBezTo>
                    <a:cubicBezTo>
                      <a:pt x="30861" y="13681"/>
                      <a:pt x="30219" y="13538"/>
                      <a:pt x="29564" y="13431"/>
                    </a:cubicBezTo>
                    <a:cubicBezTo>
                      <a:pt x="29111" y="13359"/>
                      <a:pt x="28647" y="13264"/>
                      <a:pt x="28183" y="13193"/>
                    </a:cubicBezTo>
                    <a:cubicBezTo>
                      <a:pt x="27718" y="13097"/>
                      <a:pt x="27266" y="13014"/>
                      <a:pt x="26801" y="12943"/>
                    </a:cubicBezTo>
                    <a:cubicBezTo>
                      <a:pt x="26028" y="12824"/>
                      <a:pt x="25242" y="12728"/>
                      <a:pt x="24444" y="12609"/>
                    </a:cubicBezTo>
                    <a:cubicBezTo>
                      <a:pt x="23646" y="12490"/>
                      <a:pt x="22860" y="12324"/>
                      <a:pt x="22051" y="12240"/>
                    </a:cubicBezTo>
                    <a:cubicBezTo>
                      <a:pt x="21670" y="12193"/>
                      <a:pt x="21277" y="12121"/>
                      <a:pt x="20908" y="11990"/>
                    </a:cubicBezTo>
                    <a:cubicBezTo>
                      <a:pt x="20420" y="11823"/>
                      <a:pt x="19884" y="11704"/>
                      <a:pt x="19360" y="11657"/>
                    </a:cubicBezTo>
                    <a:cubicBezTo>
                      <a:pt x="18765" y="11597"/>
                      <a:pt x="18169" y="11526"/>
                      <a:pt x="17574" y="11407"/>
                    </a:cubicBezTo>
                    <a:cubicBezTo>
                      <a:pt x="17265" y="11347"/>
                      <a:pt x="16943" y="11288"/>
                      <a:pt x="16633" y="11240"/>
                    </a:cubicBezTo>
                    <a:cubicBezTo>
                      <a:pt x="16145" y="11181"/>
                      <a:pt x="15669" y="11133"/>
                      <a:pt x="15181" y="11073"/>
                    </a:cubicBezTo>
                    <a:cubicBezTo>
                      <a:pt x="14645" y="11014"/>
                      <a:pt x="14086" y="10954"/>
                      <a:pt x="13550" y="10919"/>
                    </a:cubicBezTo>
                    <a:cubicBezTo>
                      <a:pt x="12919" y="10859"/>
                      <a:pt x="12276" y="10811"/>
                      <a:pt x="11645" y="10764"/>
                    </a:cubicBezTo>
                    <a:cubicBezTo>
                      <a:pt x="11014" y="10716"/>
                      <a:pt x="10395" y="10561"/>
                      <a:pt x="9740" y="10597"/>
                    </a:cubicBezTo>
                    <a:cubicBezTo>
                      <a:pt x="9728" y="10597"/>
                      <a:pt x="9704" y="10597"/>
                      <a:pt x="9680" y="10585"/>
                    </a:cubicBezTo>
                    <a:cubicBezTo>
                      <a:pt x="8371" y="10407"/>
                      <a:pt x="7061" y="10395"/>
                      <a:pt x="5739" y="10466"/>
                    </a:cubicBezTo>
                    <a:cubicBezTo>
                      <a:pt x="5215" y="10502"/>
                      <a:pt x="4703" y="10478"/>
                      <a:pt x="4180" y="10502"/>
                    </a:cubicBezTo>
                    <a:cubicBezTo>
                      <a:pt x="3691" y="10514"/>
                      <a:pt x="3215" y="10526"/>
                      <a:pt x="2691" y="10657"/>
                    </a:cubicBezTo>
                    <a:cubicBezTo>
                      <a:pt x="2810" y="10990"/>
                      <a:pt x="2882" y="11312"/>
                      <a:pt x="3156" y="11490"/>
                    </a:cubicBezTo>
                    <a:cubicBezTo>
                      <a:pt x="3310" y="11597"/>
                      <a:pt x="3418" y="11752"/>
                      <a:pt x="3537" y="11895"/>
                    </a:cubicBezTo>
                    <a:cubicBezTo>
                      <a:pt x="3644" y="12050"/>
                      <a:pt x="3763" y="12204"/>
                      <a:pt x="3906" y="12312"/>
                    </a:cubicBezTo>
                    <a:cubicBezTo>
                      <a:pt x="4322" y="12585"/>
                      <a:pt x="4668" y="12919"/>
                      <a:pt x="5061" y="13217"/>
                    </a:cubicBezTo>
                    <a:cubicBezTo>
                      <a:pt x="5251" y="13371"/>
                      <a:pt x="5454" y="13502"/>
                      <a:pt x="5715" y="13562"/>
                    </a:cubicBezTo>
                    <a:cubicBezTo>
                      <a:pt x="6085" y="13657"/>
                      <a:pt x="6263" y="13931"/>
                      <a:pt x="6406" y="14252"/>
                    </a:cubicBezTo>
                    <a:cubicBezTo>
                      <a:pt x="6454" y="14371"/>
                      <a:pt x="6430" y="14467"/>
                      <a:pt x="6323" y="14550"/>
                    </a:cubicBezTo>
                    <a:cubicBezTo>
                      <a:pt x="6049" y="14741"/>
                      <a:pt x="5787" y="14848"/>
                      <a:pt x="5442" y="14871"/>
                    </a:cubicBezTo>
                    <a:cubicBezTo>
                      <a:pt x="4680" y="14931"/>
                      <a:pt x="4120" y="14502"/>
                      <a:pt x="3525" y="14169"/>
                    </a:cubicBezTo>
                    <a:cubicBezTo>
                      <a:pt x="3287" y="14038"/>
                      <a:pt x="3108" y="13800"/>
                      <a:pt x="2917" y="13609"/>
                    </a:cubicBezTo>
                    <a:cubicBezTo>
                      <a:pt x="2703" y="13383"/>
                      <a:pt x="2513" y="13157"/>
                      <a:pt x="2334" y="12943"/>
                    </a:cubicBezTo>
                    <a:cubicBezTo>
                      <a:pt x="2215" y="12788"/>
                      <a:pt x="2155" y="12609"/>
                      <a:pt x="2025" y="12466"/>
                    </a:cubicBezTo>
                    <a:cubicBezTo>
                      <a:pt x="1703" y="12109"/>
                      <a:pt x="1489" y="11704"/>
                      <a:pt x="1382" y="11240"/>
                    </a:cubicBezTo>
                    <a:cubicBezTo>
                      <a:pt x="1370" y="11133"/>
                      <a:pt x="1310" y="11050"/>
                      <a:pt x="1263" y="10931"/>
                    </a:cubicBezTo>
                    <a:cubicBezTo>
                      <a:pt x="965" y="11061"/>
                      <a:pt x="810" y="11300"/>
                      <a:pt x="620" y="11490"/>
                    </a:cubicBezTo>
                    <a:cubicBezTo>
                      <a:pt x="453" y="11657"/>
                      <a:pt x="429" y="11847"/>
                      <a:pt x="477" y="12062"/>
                    </a:cubicBezTo>
                    <a:cubicBezTo>
                      <a:pt x="572" y="12538"/>
                      <a:pt x="751" y="12966"/>
                      <a:pt x="1036" y="13395"/>
                    </a:cubicBezTo>
                    <a:cubicBezTo>
                      <a:pt x="1560" y="14193"/>
                      <a:pt x="2227" y="14800"/>
                      <a:pt x="2953" y="15360"/>
                    </a:cubicBezTo>
                    <a:cubicBezTo>
                      <a:pt x="3346" y="15657"/>
                      <a:pt x="3810" y="15860"/>
                      <a:pt x="4239" y="16074"/>
                    </a:cubicBezTo>
                    <a:cubicBezTo>
                      <a:pt x="4525" y="16229"/>
                      <a:pt x="4858" y="16217"/>
                      <a:pt x="5084" y="16491"/>
                    </a:cubicBezTo>
                    <a:cubicBezTo>
                      <a:pt x="5120" y="16526"/>
                      <a:pt x="5192" y="16538"/>
                      <a:pt x="5251" y="16538"/>
                    </a:cubicBezTo>
                    <a:cubicBezTo>
                      <a:pt x="6013" y="16705"/>
                      <a:pt x="6751" y="16896"/>
                      <a:pt x="7525" y="16967"/>
                    </a:cubicBezTo>
                    <a:cubicBezTo>
                      <a:pt x="7751" y="17003"/>
                      <a:pt x="7978" y="17050"/>
                      <a:pt x="8192" y="17074"/>
                    </a:cubicBezTo>
                    <a:cubicBezTo>
                      <a:pt x="8906" y="17205"/>
                      <a:pt x="9645" y="17360"/>
                      <a:pt x="10359" y="17479"/>
                    </a:cubicBezTo>
                    <a:cubicBezTo>
                      <a:pt x="11026" y="17598"/>
                      <a:pt x="11692" y="17658"/>
                      <a:pt x="12347" y="17836"/>
                    </a:cubicBezTo>
                    <a:cubicBezTo>
                      <a:pt x="12383" y="17848"/>
                      <a:pt x="12419" y="17848"/>
                      <a:pt x="12466" y="17848"/>
                    </a:cubicBezTo>
                    <a:cubicBezTo>
                      <a:pt x="13181" y="17896"/>
                      <a:pt x="13883" y="18027"/>
                      <a:pt x="14598" y="18134"/>
                    </a:cubicBezTo>
                    <a:cubicBezTo>
                      <a:pt x="14764" y="18158"/>
                      <a:pt x="14883" y="18217"/>
                      <a:pt x="14967" y="18336"/>
                    </a:cubicBezTo>
                    <a:cubicBezTo>
                      <a:pt x="15098" y="18515"/>
                      <a:pt x="15252" y="18681"/>
                      <a:pt x="15419" y="18848"/>
                    </a:cubicBezTo>
                    <a:lnTo>
                      <a:pt x="16622" y="20182"/>
                    </a:lnTo>
                    <a:cubicBezTo>
                      <a:pt x="16753" y="20336"/>
                      <a:pt x="16872" y="20515"/>
                      <a:pt x="17026" y="20658"/>
                    </a:cubicBezTo>
                    <a:cubicBezTo>
                      <a:pt x="17229" y="20860"/>
                      <a:pt x="17443" y="21051"/>
                      <a:pt x="17562" y="21301"/>
                    </a:cubicBezTo>
                    <a:cubicBezTo>
                      <a:pt x="17598" y="21396"/>
                      <a:pt x="17657" y="21456"/>
                      <a:pt x="17741" y="21527"/>
                    </a:cubicBezTo>
                    <a:cubicBezTo>
                      <a:pt x="18229" y="22015"/>
                      <a:pt x="18705" y="22527"/>
                      <a:pt x="19050" y="23134"/>
                    </a:cubicBezTo>
                    <a:cubicBezTo>
                      <a:pt x="19170" y="23325"/>
                      <a:pt x="19300" y="23504"/>
                      <a:pt x="19431" y="23682"/>
                    </a:cubicBezTo>
                    <a:cubicBezTo>
                      <a:pt x="19777" y="24158"/>
                      <a:pt x="20122" y="24623"/>
                      <a:pt x="20455" y="25099"/>
                    </a:cubicBezTo>
                    <a:cubicBezTo>
                      <a:pt x="20491" y="25147"/>
                      <a:pt x="20515" y="25218"/>
                      <a:pt x="20551" y="25230"/>
                    </a:cubicBezTo>
                    <a:cubicBezTo>
                      <a:pt x="20789" y="25349"/>
                      <a:pt x="20872" y="25587"/>
                      <a:pt x="21015" y="25778"/>
                    </a:cubicBezTo>
                    <a:cubicBezTo>
                      <a:pt x="21086" y="25885"/>
                      <a:pt x="21158" y="26004"/>
                      <a:pt x="21253" y="26099"/>
                    </a:cubicBezTo>
                    <a:cubicBezTo>
                      <a:pt x="21682" y="26575"/>
                      <a:pt x="22146" y="27016"/>
                      <a:pt x="22456" y="27587"/>
                    </a:cubicBezTo>
                    <a:cubicBezTo>
                      <a:pt x="22479" y="27623"/>
                      <a:pt x="22515" y="27671"/>
                      <a:pt x="22563" y="27718"/>
                    </a:cubicBezTo>
                    <a:cubicBezTo>
                      <a:pt x="22980" y="28206"/>
                      <a:pt x="23372" y="28683"/>
                      <a:pt x="23789" y="29171"/>
                    </a:cubicBezTo>
                    <a:cubicBezTo>
                      <a:pt x="23884" y="29290"/>
                      <a:pt x="23956" y="29409"/>
                      <a:pt x="24063" y="29528"/>
                    </a:cubicBezTo>
                    <a:cubicBezTo>
                      <a:pt x="24313" y="29861"/>
                      <a:pt x="24527" y="30231"/>
                      <a:pt x="24825" y="30516"/>
                    </a:cubicBezTo>
                    <a:cubicBezTo>
                      <a:pt x="25277" y="30957"/>
                      <a:pt x="25658" y="31481"/>
                      <a:pt x="26075" y="31957"/>
                    </a:cubicBezTo>
                    <a:cubicBezTo>
                      <a:pt x="26504" y="32445"/>
                      <a:pt x="26944" y="32945"/>
                      <a:pt x="27421" y="33398"/>
                    </a:cubicBezTo>
                    <a:cubicBezTo>
                      <a:pt x="27635" y="33612"/>
                      <a:pt x="27885" y="33779"/>
                      <a:pt x="28171" y="33874"/>
                    </a:cubicBezTo>
                    <a:cubicBezTo>
                      <a:pt x="28516" y="33743"/>
                      <a:pt x="28647" y="33493"/>
                      <a:pt x="28647" y="33159"/>
                    </a:cubicBezTo>
                    <a:cubicBezTo>
                      <a:pt x="28647" y="32790"/>
                      <a:pt x="28611" y="32421"/>
                      <a:pt x="28516" y="32052"/>
                    </a:cubicBezTo>
                    <a:cubicBezTo>
                      <a:pt x="28290" y="31290"/>
                      <a:pt x="28099" y="30528"/>
                      <a:pt x="27897" y="29754"/>
                    </a:cubicBezTo>
                    <a:cubicBezTo>
                      <a:pt x="27802" y="29349"/>
                      <a:pt x="27766" y="28933"/>
                      <a:pt x="27575" y="28564"/>
                    </a:cubicBezTo>
                    <a:cubicBezTo>
                      <a:pt x="27504" y="28421"/>
                      <a:pt x="27480" y="28242"/>
                      <a:pt x="27456" y="28075"/>
                    </a:cubicBezTo>
                    <a:cubicBezTo>
                      <a:pt x="27444" y="27980"/>
                      <a:pt x="27421" y="27897"/>
                      <a:pt x="27397" y="27802"/>
                    </a:cubicBezTo>
                    <a:cubicBezTo>
                      <a:pt x="27290" y="27421"/>
                      <a:pt x="27147" y="27040"/>
                      <a:pt x="27087" y="26659"/>
                    </a:cubicBezTo>
                    <a:cubicBezTo>
                      <a:pt x="26980" y="26063"/>
                      <a:pt x="26813" y="25480"/>
                      <a:pt x="26647" y="24920"/>
                    </a:cubicBezTo>
                    <a:cubicBezTo>
                      <a:pt x="26551" y="24551"/>
                      <a:pt x="26444" y="24158"/>
                      <a:pt x="26349" y="23777"/>
                    </a:cubicBezTo>
                    <a:cubicBezTo>
                      <a:pt x="26170" y="23003"/>
                      <a:pt x="26028" y="22230"/>
                      <a:pt x="25849" y="21456"/>
                    </a:cubicBezTo>
                    <a:cubicBezTo>
                      <a:pt x="25777" y="21122"/>
                      <a:pt x="25682" y="20801"/>
                      <a:pt x="25611" y="20467"/>
                    </a:cubicBezTo>
                    <a:cubicBezTo>
                      <a:pt x="25575" y="20348"/>
                      <a:pt x="25611" y="20194"/>
                      <a:pt x="25730" y="20182"/>
                    </a:cubicBezTo>
                    <a:cubicBezTo>
                      <a:pt x="25980" y="20158"/>
                      <a:pt x="26194" y="19967"/>
                      <a:pt x="26468" y="20039"/>
                    </a:cubicBezTo>
                    <a:cubicBezTo>
                      <a:pt x="26920" y="20146"/>
                      <a:pt x="27385" y="20241"/>
                      <a:pt x="27861" y="20289"/>
                    </a:cubicBezTo>
                    <a:cubicBezTo>
                      <a:pt x="29004" y="20396"/>
                      <a:pt x="30135" y="20575"/>
                      <a:pt x="31278" y="20694"/>
                    </a:cubicBezTo>
                    <a:cubicBezTo>
                      <a:pt x="32159" y="20777"/>
                      <a:pt x="33016" y="20932"/>
                      <a:pt x="33909" y="20991"/>
                    </a:cubicBezTo>
                    <a:cubicBezTo>
                      <a:pt x="34386" y="21015"/>
                      <a:pt x="34862" y="21134"/>
                      <a:pt x="35374" y="21218"/>
                    </a:cubicBezTo>
                    <a:cubicBezTo>
                      <a:pt x="35541" y="21420"/>
                      <a:pt x="35683" y="21658"/>
                      <a:pt x="35862" y="21884"/>
                    </a:cubicBezTo>
                    <a:cubicBezTo>
                      <a:pt x="36172" y="22277"/>
                      <a:pt x="36517" y="22658"/>
                      <a:pt x="36815" y="23051"/>
                    </a:cubicBezTo>
                    <a:cubicBezTo>
                      <a:pt x="37219" y="23575"/>
                      <a:pt x="37636" y="24087"/>
                      <a:pt x="38136" y="24516"/>
                    </a:cubicBezTo>
                    <a:cubicBezTo>
                      <a:pt x="38291" y="24647"/>
                      <a:pt x="38434" y="24813"/>
                      <a:pt x="38589" y="24944"/>
                    </a:cubicBezTo>
                    <a:cubicBezTo>
                      <a:pt x="38839" y="25170"/>
                      <a:pt x="39124" y="25337"/>
                      <a:pt x="39482" y="25361"/>
                    </a:cubicBezTo>
                    <a:cubicBezTo>
                      <a:pt x="39982" y="25397"/>
                      <a:pt x="40494" y="25492"/>
                      <a:pt x="40994" y="25539"/>
                    </a:cubicBezTo>
                    <a:cubicBezTo>
                      <a:pt x="41291" y="25575"/>
                      <a:pt x="41589" y="25539"/>
                      <a:pt x="41887" y="25539"/>
                    </a:cubicBezTo>
                    <a:cubicBezTo>
                      <a:pt x="41934" y="25468"/>
                      <a:pt x="41970" y="25397"/>
                      <a:pt x="42030" y="25349"/>
                    </a:cubicBezTo>
                    <a:cubicBezTo>
                      <a:pt x="42244" y="25158"/>
                      <a:pt x="42244" y="24932"/>
                      <a:pt x="42160" y="24682"/>
                    </a:cubicBezTo>
                    <a:cubicBezTo>
                      <a:pt x="42065" y="24456"/>
                      <a:pt x="41994" y="24218"/>
                      <a:pt x="41875" y="24004"/>
                    </a:cubicBezTo>
                    <a:cubicBezTo>
                      <a:pt x="41756" y="23789"/>
                      <a:pt x="41637" y="23551"/>
                      <a:pt x="41565" y="23289"/>
                    </a:cubicBezTo>
                    <a:cubicBezTo>
                      <a:pt x="41434" y="22849"/>
                      <a:pt x="41232" y="22420"/>
                      <a:pt x="41017" y="22003"/>
                    </a:cubicBezTo>
                    <a:cubicBezTo>
                      <a:pt x="40779" y="21563"/>
                      <a:pt x="40625" y="21110"/>
                      <a:pt x="40517" y="20634"/>
                    </a:cubicBezTo>
                    <a:cubicBezTo>
                      <a:pt x="40613" y="20491"/>
                      <a:pt x="40684" y="20360"/>
                      <a:pt x="40791" y="20253"/>
                    </a:cubicBezTo>
                    <a:cubicBezTo>
                      <a:pt x="40898" y="20170"/>
                      <a:pt x="41053" y="20122"/>
                      <a:pt x="41196" y="20051"/>
                    </a:cubicBezTo>
                    <a:cubicBezTo>
                      <a:pt x="41256" y="20027"/>
                      <a:pt x="41315" y="19955"/>
                      <a:pt x="41375" y="19920"/>
                    </a:cubicBezTo>
                    <a:cubicBezTo>
                      <a:pt x="41529" y="19801"/>
                      <a:pt x="41708" y="19682"/>
                      <a:pt x="41875" y="19563"/>
                    </a:cubicBezTo>
                    <a:cubicBezTo>
                      <a:pt x="41946" y="19503"/>
                      <a:pt x="42041" y="19455"/>
                      <a:pt x="42089" y="19384"/>
                    </a:cubicBezTo>
                    <a:cubicBezTo>
                      <a:pt x="42339" y="18967"/>
                      <a:pt x="42720" y="18693"/>
                      <a:pt x="43065" y="18372"/>
                    </a:cubicBezTo>
                    <a:cubicBezTo>
                      <a:pt x="43303" y="18146"/>
                      <a:pt x="43470" y="17848"/>
                      <a:pt x="43673" y="17550"/>
                    </a:cubicBezTo>
                    <a:cubicBezTo>
                      <a:pt x="43244" y="17408"/>
                      <a:pt x="42839" y="17300"/>
                      <a:pt x="42422" y="17265"/>
                    </a:cubicBezTo>
                    <a:cubicBezTo>
                      <a:pt x="42006" y="17253"/>
                      <a:pt x="41577" y="17062"/>
                      <a:pt x="41148" y="17241"/>
                    </a:cubicBezTo>
                    <a:cubicBezTo>
                      <a:pt x="41077" y="17443"/>
                      <a:pt x="41017" y="17658"/>
                      <a:pt x="40934" y="17884"/>
                    </a:cubicBezTo>
                    <a:cubicBezTo>
                      <a:pt x="40898" y="17979"/>
                      <a:pt x="40851" y="18086"/>
                      <a:pt x="40791" y="18181"/>
                    </a:cubicBezTo>
                    <a:cubicBezTo>
                      <a:pt x="40756" y="18217"/>
                      <a:pt x="40684" y="18253"/>
                      <a:pt x="40636" y="18241"/>
                    </a:cubicBezTo>
                    <a:cubicBezTo>
                      <a:pt x="40601" y="18241"/>
                      <a:pt x="40517" y="18181"/>
                      <a:pt x="40517" y="18134"/>
                    </a:cubicBezTo>
                    <a:cubicBezTo>
                      <a:pt x="40494" y="18003"/>
                      <a:pt x="40458" y="17860"/>
                      <a:pt x="40482" y="17741"/>
                    </a:cubicBezTo>
                    <a:cubicBezTo>
                      <a:pt x="40565" y="17300"/>
                      <a:pt x="40625" y="16848"/>
                      <a:pt x="40791" y="16431"/>
                    </a:cubicBezTo>
                    <a:cubicBezTo>
                      <a:pt x="41041" y="15764"/>
                      <a:pt x="41256" y="15074"/>
                      <a:pt x="41434" y="14395"/>
                    </a:cubicBezTo>
                    <a:cubicBezTo>
                      <a:pt x="41553" y="13919"/>
                      <a:pt x="41696" y="13443"/>
                      <a:pt x="41732" y="12966"/>
                    </a:cubicBezTo>
                    <a:cubicBezTo>
                      <a:pt x="41768" y="12300"/>
                      <a:pt x="41910" y="11669"/>
                      <a:pt x="42041" y="11014"/>
                    </a:cubicBezTo>
                    <a:cubicBezTo>
                      <a:pt x="41994" y="10954"/>
                      <a:pt x="41946" y="10895"/>
                      <a:pt x="41922" y="10835"/>
                    </a:cubicBezTo>
                    <a:cubicBezTo>
                      <a:pt x="41887" y="10764"/>
                      <a:pt x="41922" y="10645"/>
                      <a:pt x="41756" y="10645"/>
                    </a:cubicBezTo>
                    <a:cubicBezTo>
                      <a:pt x="41684" y="10800"/>
                      <a:pt x="41589" y="10942"/>
                      <a:pt x="41553" y="11097"/>
                    </a:cubicBezTo>
                    <a:cubicBezTo>
                      <a:pt x="41327" y="11776"/>
                      <a:pt x="41089" y="12443"/>
                      <a:pt x="40898" y="13133"/>
                    </a:cubicBezTo>
                    <a:cubicBezTo>
                      <a:pt x="40601" y="14145"/>
                      <a:pt x="40303" y="15133"/>
                      <a:pt x="39982" y="16134"/>
                    </a:cubicBezTo>
                    <a:cubicBezTo>
                      <a:pt x="39910" y="16348"/>
                      <a:pt x="39791" y="16550"/>
                      <a:pt x="39744" y="16776"/>
                    </a:cubicBezTo>
                    <a:cubicBezTo>
                      <a:pt x="39660" y="17348"/>
                      <a:pt x="39410" y="17848"/>
                      <a:pt x="39243" y="18396"/>
                    </a:cubicBezTo>
                    <a:cubicBezTo>
                      <a:pt x="39172" y="18646"/>
                      <a:pt x="39029" y="18872"/>
                      <a:pt x="38910" y="19110"/>
                    </a:cubicBezTo>
                    <a:cubicBezTo>
                      <a:pt x="38827" y="19277"/>
                      <a:pt x="38672" y="19348"/>
                      <a:pt x="38493" y="19324"/>
                    </a:cubicBezTo>
                    <a:cubicBezTo>
                      <a:pt x="38315" y="19301"/>
                      <a:pt x="38231" y="19170"/>
                      <a:pt x="38184" y="19027"/>
                    </a:cubicBezTo>
                    <a:cubicBezTo>
                      <a:pt x="38136" y="18848"/>
                      <a:pt x="38100" y="18634"/>
                      <a:pt x="38124" y="18467"/>
                    </a:cubicBezTo>
                    <a:cubicBezTo>
                      <a:pt x="38231" y="18050"/>
                      <a:pt x="38160" y="17598"/>
                      <a:pt x="38493" y="17253"/>
                    </a:cubicBezTo>
                    <a:cubicBezTo>
                      <a:pt x="38529" y="17217"/>
                      <a:pt x="38541" y="17146"/>
                      <a:pt x="38553" y="17086"/>
                    </a:cubicBezTo>
                    <a:cubicBezTo>
                      <a:pt x="38672" y="16431"/>
                      <a:pt x="38970" y="15836"/>
                      <a:pt x="39172" y="15217"/>
                    </a:cubicBezTo>
                    <a:cubicBezTo>
                      <a:pt x="39291" y="14812"/>
                      <a:pt x="39482" y="14443"/>
                      <a:pt x="39565" y="14038"/>
                    </a:cubicBezTo>
                    <a:cubicBezTo>
                      <a:pt x="39624" y="13764"/>
                      <a:pt x="39708" y="13526"/>
                      <a:pt x="39827" y="13312"/>
                    </a:cubicBezTo>
                    <a:cubicBezTo>
                      <a:pt x="39970" y="13050"/>
                      <a:pt x="40077" y="12800"/>
                      <a:pt x="40077" y="12502"/>
                    </a:cubicBezTo>
                    <a:cubicBezTo>
                      <a:pt x="40077" y="12335"/>
                      <a:pt x="40136" y="12204"/>
                      <a:pt x="40255" y="12097"/>
                    </a:cubicBezTo>
                    <a:cubicBezTo>
                      <a:pt x="40422" y="11954"/>
                      <a:pt x="40494" y="11740"/>
                      <a:pt x="40482" y="11538"/>
                    </a:cubicBezTo>
                    <a:cubicBezTo>
                      <a:pt x="40458" y="11347"/>
                      <a:pt x="40517" y="11204"/>
                      <a:pt x="40613" y="11061"/>
                    </a:cubicBezTo>
                    <a:cubicBezTo>
                      <a:pt x="40613" y="10954"/>
                      <a:pt x="40720" y="10764"/>
                      <a:pt x="40684" y="10514"/>
                    </a:cubicBezTo>
                    <a:close/>
                    <a:moveTo>
                      <a:pt x="25813" y="12240"/>
                    </a:moveTo>
                    <a:cubicBezTo>
                      <a:pt x="25932" y="12085"/>
                      <a:pt x="26039" y="11954"/>
                      <a:pt x="26135" y="11823"/>
                    </a:cubicBezTo>
                    <a:cubicBezTo>
                      <a:pt x="26039" y="11490"/>
                      <a:pt x="26301" y="11300"/>
                      <a:pt x="26432" y="11061"/>
                    </a:cubicBezTo>
                    <a:cubicBezTo>
                      <a:pt x="26968" y="10109"/>
                      <a:pt x="27563" y="9204"/>
                      <a:pt x="28159" y="8299"/>
                    </a:cubicBezTo>
                    <a:cubicBezTo>
                      <a:pt x="28409" y="7906"/>
                      <a:pt x="28671" y="7525"/>
                      <a:pt x="28909" y="7121"/>
                    </a:cubicBezTo>
                    <a:cubicBezTo>
                      <a:pt x="29171" y="6704"/>
                      <a:pt x="29421" y="6287"/>
                      <a:pt x="29718" y="5894"/>
                    </a:cubicBezTo>
                    <a:cubicBezTo>
                      <a:pt x="29980" y="5537"/>
                      <a:pt x="30159" y="5120"/>
                      <a:pt x="30504" y="4811"/>
                    </a:cubicBezTo>
                    <a:cubicBezTo>
                      <a:pt x="30516" y="4799"/>
                      <a:pt x="30516" y="4787"/>
                      <a:pt x="30540" y="4763"/>
                    </a:cubicBezTo>
                    <a:cubicBezTo>
                      <a:pt x="30957" y="4108"/>
                      <a:pt x="31350" y="3477"/>
                      <a:pt x="31766" y="2822"/>
                    </a:cubicBezTo>
                    <a:cubicBezTo>
                      <a:pt x="32100" y="2310"/>
                      <a:pt x="32457" y="1834"/>
                      <a:pt x="32635" y="1239"/>
                    </a:cubicBezTo>
                    <a:cubicBezTo>
                      <a:pt x="32743" y="894"/>
                      <a:pt x="32671" y="620"/>
                      <a:pt x="32409" y="370"/>
                    </a:cubicBezTo>
                    <a:cubicBezTo>
                      <a:pt x="31695" y="441"/>
                      <a:pt x="31111" y="810"/>
                      <a:pt x="30516" y="1120"/>
                    </a:cubicBezTo>
                    <a:cubicBezTo>
                      <a:pt x="29897" y="1441"/>
                      <a:pt x="29302" y="1858"/>
                      <a:pt x="28683" y="2239"/>
                    </a:cubicBezTo>
                    <a:cubicBezTo>
                      <a:pt x="28623" y="2287"/>
                      <a:pt x="28575" y="2334"/>
                      <a:pt x="28492" y="2358"/>
                    </a:cubicBezTo>
                    <a:cubicBezTo>
                      <a:pt x="27992" y="2501"/>
                      <a:pt x="27635" y="2882"/>
                      <a:pt x="27182" y="3132"/>
                    </a:cubicBezTo>
                    <a:cubicBezTo>
                      <a:pt x="26790" y="3370"/>
                      <a:pt x="26432" y="3668"/>
                      <a:pt x="26028" y="3918"/>
                    </a:cubicBezTo>
                    <a:cubicBezTo>
                      <a:pt x="25551" y="4215"/>
                      <a:pt x="25015" y="4430"/>
                      <a:pt x="24623" y="4846"/>
                    </a:cubicBezTo>
                    <a:cubicBezTo>
                      <a:pt x="24551" y="4918"/>
                      <a:pt x="24432" y="4942"/>
                      <a:pt x="24325" y="5001"/>
                    </a:cubicBezTo>
                    <a:cubicBezTo>
                      <a:pt x="23539" y="5466"/>
                      <a:pt x="22765" y="5954"/>
                      <a:pt x="22003" y="6478"/>
                    </a:cubicBezTo>
                    <a:cubicBezTo>
                      <a:pt x="21467" y="6847"/>
                      <a:pt x="20920" y="7228"/>
                      <a:pt x="20396" y="7621"/>
                    </a:cubicBezTo>
                    <a:cubicBezTo>
                      <a:pt x="19920" y="7990"/>
                      <a:pt x="19420" y="8287"/>
                      <a:pt x="18896" y="8609"/>
                    </a:cubicBezTo>
                    <a:cubicBezTo>
                      <a:pt x="18693" y="8728"/>
                      <a:pt x="18455" y="8823"/>
                      <a:pt x="18277" y="8978"/>
                    </a:cubicBezTo>
                    <a:cubicBezTo>
                      <a:pt x="18098" y="9121"/>
                      <a:pt x="17896" y="9216"/>
                      <a:pt x="17693" y="9323"/>
                    </a:cubicBezTo>
                    <a:cubicBezTo>
                      <a:pt x="17515" y="9407"/>
                      <a:pt x="17336" y="9549"/>
                      <a:pt x="17157" y="9621"/>
                    </a:cubicBezTo>
                    <a:cubicBezTo>
                      <a:pt x="16764" y="9799"/>
                      <a:pt x="16455" y="10121"/>
                      <a:pt x="16026" y="10240"/>
                    </a:cubicBezTo>
                    <a:cubicBezTo>
                      <a:pt x="15931" y="10276"/>
                      <a:pt x="15860" y="10335"/>
                      <a:pt x="15895" y="10466"/>
                    </a:cubicBezTo>
                    <a:cubicBezTo>
                      <a:pt x="15931" y="10478"/>
                      <a:pt x="15967" y="10526"/>
                      <a:pt x="16026" y="10538"/>
                    </a:cubicBezTo>
                    <a:cubicBezTo>
                      <a:pt x="16562" y="10645"/>
                      <a:pt x="17086" y="10752"/>
                      <a:pt x="17622" y="10835"/>
                    </a:cubicBezTo>
                    <a:cubicBezTo>
                      <a:pt x="17872" y="10883"/>
                      <a:pt x="18134" y="10871"/>
                      <a:pt x="18408" y="10907"/>
                    </a:cubicBezTo>
                    <a:cubicBezTo>
                      <a:pt x="18884" y="11002"/>
                      <a:pt x="19348" y="11181"/>
                      <a:pt x="19824" y="11240"/>
                    </a:cubicBezTo>
                    <a:cubicBezTo>
                      <a:pt x="19908" y="11252"/>
                      <a:pt x="20003" y="11312"/>
                      <a:pt x="20086" y="11347"/>
                    </a:cubicBezTo>
                    <a:cubicBezTo>
                      <a:pt x="20503" y="11442"/>
                      <a:pt x="20920" y="11585"/>
                      <a:pt x="21336" y="11669"/>
                    </a:cubicBezTo>
                    <a:cubicBezTo>
                      <a:pt x="21753" y="11764"/>
                      <a:pt x="22182" y="11800"/>
                      <a:pt x="22622" y="11883"/>
                    </a:cubicBezTo>
                    <a:cubicBezTo>
                      <a:pt x="22753" y="11895"/>
                      <a:pt x="22872" y="11919"/>
                      <a:pt x="23003" y="11954"/>
                    </a:cubicBezTo>
                    <a:cubicBezTo>
                      <a:pt x="23408" y="12014"/>
                      <a:pt x="23825" y="12085"/>
                      <a:pt x="24230" y="12133"/>
                    </a:cubicBezTo>
                    <a:cubicBezTo>
                      <a:pt x="24765" y="12145"/>
                      <a:pt x="25254" y="12312"/>
                      <a:pt x="25813" y="12240"/>
                    </a:cubicBezTo>
                    <a:close/>
                    <a:moveTo>
                      <a:pt x="27099" y="24992"/>
                    </a:moveTo>
                    <a:cubicBezTo>
                      <a:pt x="27230" y="24980"/>
                      <a:pt x="27242" y="24885"/>
                      <a:pt x="27266" y="24825"/>
                    </a:cubicBezTo>
                    <a:cubicBezTo>
                      <a:pt x="27290" y="24361"/>
                      <a:pt x="27301" y="23908"/>
                      <a:pt x="27301" y="23444"/>
                    </a:cubicBezTo>
                    <a:cubicBezTo>
                      <a:pt x="27301" y="23337"/>
                      <a:pt x="27266" y="23218"/>
                      <a:pt x="27218" y="23123"/>
                    </a:cubicBezTo>
                    <a:cubicBezTo>
                      <a:pt x="27123" y="22944"/>
                      <a:pt x="26980" y="22837"/>
                      <a:pt x="26790" y="22789"/>
                    </a:cubicBezTo>
                    <a:cubicBezTo>
                      <a:pt x="26718" y="22777"/>
                      <a:pt x="26647" y="22825"/>
                      <a:pt x="26575" y="22837"/>
                    </a:cubicBezTo>
                    <a:cubicBezTo>
                      <a:pt x="26682" y="23242"/>
                      <a:pt x="26754" y="23599"/>
                      <a:pt x="26861" y="23956"/>
                    </a:cubicBezTo>
                    <a:cubicBezTo>
                      <a:pt x="26968" y="24289"/>
                      <a:pt x="26885" y="24682"/>
                      <a:pt x="27099" y="24992"/>
                    </a:cubicBezTo>
                    <a:close/>
                    <a:moveTo>
                      <a:pt x="28183" y="28992"/>
                    </a:moveTo>
                    <a:cubicBezTo>
                      <a:pt x="28218" y="28075"/>
                      <a:pt x="28159" y="27885"/>
                      <a:pt x="27825" y="27564"/>
                    </a:cubicBezTo>
                    <a:cubicBezTo>
                      <a:pt x="27837" y="28075"/>
                      <a:pt x="27980" y="28504"/>
                      <a:pt x="28183" y="28992"/>
                    </a:cubicBezTo>
                    <a:close/>
                    <a:moveTo>
                      <a:pt x="27956" y="9740"/>
                    </a:moveTo>
                    <a:cubicBezTo>
                      <a:pt x="28314" y="9573"/>
                      <a:pt x="28409" y="9228"/>
                      <a:pt x="28552" y="8918"/>
                    </a:cubicBezTo>
                    <a:cubicBezTo>
                      <a:pt x="28587" y="8859"/>
                      <a:pt x="28552" y="8776"/>
                      <a:pt x="28552" y="8692"/>
                    </a:cubicBezTo>
                    <a:cubicBezTo>
                      <a:pt x="28302" y="9026"/>
                      <a:pt x="28075" y="9335"/>
                      <a:pt x="27956" y="974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25"/>
              <p:cNvSpPr/>
              <p:nvPr/>
            </p:nvSpPr>
            <p:spPr>
              <a:xfrm>
                <a:off x="7157682" y="1006780"/>
                <a:ext cx="51152" cy="46650"/>
              </a:xfrm>
              <a:custGeom>
                <a:rect b="b" l="l" r="r" t="t"/>
                <a:pathLst>
                  <a:path extrusionOk="0" h="1347" w="1477">
                    <a:moveTo>
                      <a:pt x="655" y="1346"/>
                    </a:moveTo>
                    <a:cubicBezTo>
                      <a:pt x="310" y="1263"/>
                      <a:pt x="191" y="1025"/>
                      <a:pt x="1" y="834"/>
                    </a:cubicBezTo>
                    <a:cubicBezTo>
                      <a:pt x="84" y="608"/>
                      <a:pt x="155" y="406"/>
                      <a:pt x="251" y="191"/>
                    </a:cubicBezTo>
                    <a:cubicBezTo>
                      <a:pt x="286" y="72"/>
                      <a:pt x="394" y="37"/>
                      <a:pt x="513" y="25"/>
                    </a:cubicBezTo>
                    <a:cubicBezTo>
                      <a:pt x="810" y="1"/>
                      <a:pt x="1048" y="179"/>
                      <a:pt x="1298" y="299"/>
                    </a:cubicBezTo>
                    <a:cubicBezTo>
                      <a:pt x="1441" y="358"/>
                      <a:pt x="1477" y="572"/>
                      <a:pt x="1406" y="691"/>
                    </a:cubicBezTo>
                    <a:cubicBezTo>
                      <a:pt x="1322" y="834"/>
                      <a:pt x="1215" y="977"/>
                      <a:pt x="1096" y="1084"/>
                    </a:cubicBezTo>
                    <a:cubicBezTo>
                      <a:pt x="953" y="1192"/>
                      <a:pt x="798" y="1263"/>
                      <a:pt x="655" y="1346"/>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25"/>
              <p:cNvSpPr/>
              <p:nvPr/>
            </p:nvSpPr>
            <p:spPr>
              <a:xfrm>
                <a:off x="7290879" y="1009273"/>
                <a:ext cx="42494" cy="51568"/>
              </a:xfrm>
              <a:custGeom>
                <a:rect b="b" l="l" r="r" t="t"/>
                <a:pathLst>
                  <a:path extrusionOk="0" h="1489" w="1227">
                    <a:moveTo>
                      <a:pt x="1227" y="310"/>
                    </a:moveTo>
                    <a:lnTo>
                      <a:pt x="1227" y="834"/>
                    </a:lnTo>
                    <a:cubicBezTo>
                      <a:pt x="929" y="1024"/>
                      <a:pt x="762" y="1405"/>
                      <a:pt x="358" y="1489"/>
                    </a:cubicBezTo>
                    <a:cubicBezTo>
                      <a:pt x="274" y="1417"/>
                      <a:pt x="167" y="1334"/>
                      <a:pt x="84" y="1250"/>
                    </a:cubicBezTo>
                    <a:cubicBezTo>
                      <a:pt x="48" y="1215"/>
                      <a:pt x="0" y="1143"/>
                      <a:pt x="12" y="1096"/>
                    </a:cubicBezTo>
                    <a:cubicBezTo>
                      <a:pt x="84" y="834"/>
                      <a:pt x="96" y="548"/>
                      <a:pt x="227" y="310"/>
                    </a:cubicBezTo>
                    <a:cubicBezTo>
                      <a:pt x="405" y="0"/>
                      <a:pt x="596" y="0"/>
                      <a:pt x="941" y="167"/>
                    </a:cubicBezTo>
                    <a:cubicBezTo>
                      <a:pt x="1012" y="215"/>
                      <a:pt x="1096" y="250"/>
                      <a:pt x="1227" y="31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25"/>
              <p:cNvSpPr/>
              <p:nvPr/>
            </p:nvSpPr>
            <p:spPr>
              <a:xfrm>
                <a:off x="7226151" y="1013395"/>
                <a:ext cx="42910" cy="50321"/>
              </a:xfrm>
              <a:custGeom>
                <a:rect b="b" l="l" r="r" t="t"/>
                <a:pathLst>
                  <a:path extrusionOk="0" h="1453" w="1239">
                    <a:moveTo>
                      <a:pt x="679" y="12"/>
                    </a:moveTo>
                    <a:cubicBezTo>
                      <a:pt x="941" y="0"/>
                      <a:pt x="1036" y="179"/>
                      <a:pt x="1131" y="369"/>
                    </a:cubicBezTo>
                    <a:cubicBezTo>
                      <a:pt x="1214" y="584"/>
                      <a:pt x="1238" y="774"/>
                      <a:pt x="1084" y="953"/>
                    </a:cubicBezTo>
                    <a:cubicBezTo>
                      <a:pt x="1024" y="1024"/>
                      <a:pt x="953" y="1072"/>
                      <a:pt x="857" y="1131"/>
                    </a:cubicBezTo>
                    <a:cubicBezTo>
                      <a:pt x="429" y="1453"/>
                      <a:pt x="83" y="1322"/>
                      <a:pt x="48" y="786"/>
                    </a:cubicBezTo>
                    <a:cubicBezTo>
                      <a:pt x="0" y="262"/>
                      <a:pt x="191" y="0"/>
                      <a:pt x="679" y="12"/>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25"/>
              <p:cNvSpPr/>
              <p:nvPr/>
            </p:nvSpPr>
            <p:spPr>
              <a:xfrm>
                <a:off x="6943272" y="971316"/>
                <a:ext cx="40451" cy="45819"/>
              </a:xfrm>
              <a:custGeom>
                <a:rect b="b" l="l" r="r" t="t"/>
                <a:pathLst>
                  <a:path extrusionOk="0" h="1323" w="1168">
                    <a:moveTo>
                      <a:pt x="679" y="1323"/>
                    </a:moveTo>
                    <a:lnTo>
                      <a:pt x="619" y="1323"/>
                    </a:lnTo>
                    <a:cubicBezTo>
                      <a:pt x="0" y="1108"/>
                      <a:pt x="36" y="894"/>
                      <a:pt x="119" y="382"/>
                    </a:cubicBezTo>
                    <a:cubicBezTo>
                      <a:pt x="143" y="156"/>
                      <a:pt x="334" y="1"/>
                      <a:pt x="548" y="13"/>
                    </a:cubicBezTo>
                    <a:cubicBezTo>
                      <a:pt x="774" y="13"/>
                      <a:pt x="1012" y="180"/>
                      <a:pt x="1072" y="370"/>
                    </a:cubicBezTo>
                    <a:cubicBezTo>
                      <a:pt x="1167" y="727"/>
                      <a:pt x="1036" y="1025"/>
                      <a:pt x="679" y="1323"/>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25"/>
              <p:cNvSpPr/>
              <p:nvPr/>
            </p:nvSpPr>
            <p:spPr>
              <a:xfrm>
                <a:off x="6537518" y="897514"/>
                <a:ext cx="35914" cy="48278"/>
              </a:xfrm>
              <a:custGeom>
                <a:rect b="b" l="l" r="r" t="t"/>
                <a:pathLst>
                  <a:path extrusionOk="0" h="1394" w="1037">
                    <a:moveTo>
                      <a:pt x="120" y="1310"/>
                    </a:moveTo>
                    <a:cubicBezTo>
                      <a:pt x="84" y="1096"/>
                      <a:pt x="60" y="941"/>
                      <a:pt x="24" y="775"/>
                    </a:cubicBezTo>
                    <a:cubicBezTo>
                      <a:pt x="1" y="489"/>
                      <a:pt x="167" y="203"/>
                      <a:pt x="417" y="108"/>
                    </a:cubicBezTo>
                    <a:cubicBezTo>
                      <a:pt x="679" y="1"/>
                      <a:pt x="977" y="132"/>
                      <a:pt x="1013" y="429"/>
                    </a:cubicBezTo>
                    <a:cubicBezTo>
                      <a:pt x="1036" y="715"/>
                      <a:pt x="1001" y="1001"/>
                      <a:pt x="846" y="1251"/>
                    </a:cubicBezTo>
                    <a:cubicBezTo>
                      <a:pt x="786" y="1358"/>
                      <a:pt x="679" y="1394"/>
                      <a:pt x="560" y="1382"/>
                    </a:cubicBezTo>
                    <a:cubicBezTo>
                      <a:pt x="417" y="1334"/>
                      <a:pt x="298" y="1322"/>
                      <a:pt x="120" y="131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25"/>
              <p:cNvSpPr/>
              <p:nvPr/>
            </p:nvSpPr>
            <p:spPr>
              <a:xfrm>
                <a:off x="7344490" y="1032373"/>
                <a:ext cx="40832" cy="46615"/>
              </a:xfrm>
              <a:custGeom>
                <a:rect b="b" l="l" r="r" t="t"/>
                <a:pathLst>
                  <a:path extrusionOk="0" h="1346" w="1179">
                    <a:moveTo>
                      <a:pt x="798" y="1238"/>
                    </a:moveTo>
                    <a:cubicBezTo>
                      <a:pt x="464" y="1345"/>
                      <a:pt x="286" y="1167"/>
                      <a:pt x="36" y="1012"/>
                    </a:cubicBezTo>
                    <a:cubicBezTo>
                      <a:pt x="36" y="869"/>
                      <a:pt x="0" y="703"/>
                      <a:pt x="36" y="536"/>
                    </a:cubicBezTo>
                    <a:cubicBezTo>
                      <a:pt x="95" y="179"/>
                      <a:pt x="381" y="0"/>
                      <a:pt x="738" y="83"/>
                    </a:cubicBezTo>
                    <a:cubicBezTo>
                      <a:pt x="1000" y="143"/>
                      <a:pt x="1179" y="417"/>
                      <a:pt x="1072" y="679"/>
                    </a:cubicBezTo>
                    <a:cubicBezTo>
                      <a:pt x="1012" y="869"/>
                      <a:pt x="893" y="1048"/>
                      <a:pt x="798" y="1238"/>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25"/>
              <p:cNvSpPr/>
              <p:nvPr/>
            </p:nvSpPr>
            <p:spPr>
              <a:xfrm>
                <a:off x="6600203" y="903298"/>
                <a:ext cx="34252" cy="47447"/>
              </a:xfrm>
              <a:custGeom>
                <a:rect b="b" l="l" r="r" t="t"/>
                <a:pathLst>
                  <a:path extrusionOk="0" h="1370" w="989">
                    <a:moveTo>
                      <a:pt x="0" y="393"/>
                    </a:moveTo>
                    <a:cubicBezTo>
                      <a:pt x="167" y="274"/>
                      <a:pt x="322" y="179"/>
                      <a:pt x="477" y="72"/>
                    </a:cubicBezTo>
                    <a:cubicBezTo>
                      <a:pt x="584" y="0"/>
                      <a:pt x="703" y="24"/>
                      <a:pt x="774" y="131"/>
                    </a:cubicBezTo>
                    <a:cubicBezTo>
                      <a:pt x="858" y="239"/>
                      <a:pt x="953" y="358"/>
                      <a:pt x="977" y="453"/>
                    </a:cubicBezTo>
                    <a:cubicBezTo>
                      <a:pt x="989" y="751"/>
                      <a:pt x="953" y="1048"/>
                      <a:pt x="703" y="1274"/>
                    </a:cubicBezTo>
                    <a:cubicBezTo>
                      <a:pt x="619" y="1370"/>
                      <a:pt x="500" y="1370"/>
                      <a:pt x="393" y="1286"/>
                    </a:cubicBezTo>
                    <a:cubicBezTo>
                      <a:pt x="238" y="1191"/>
                      <a:pt x="143" y="1084"/>
                      <a:pt x="108" y="893"/>
                    </a:cubicBezTo>
                    <a:cubicBezTo>
                      <a:pt x="96" y="751"/>
                      <a:pt x="60" y="620"/>
                      <a:pt x="0" y="393"/>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25"/>
              <p:cNvSpPr/>
              <p:nvPr/>
            </p:nvSpPr>
            <p:spPr>
              <a:xfrm>
                <a:off x="6662888" y="916077"/>
                <a:ext cx="33420" cy="43325"/>
              </a:xfrm>
              <a:custGeom>
                <a:rect b="b" l="l" r="r" t="t"/>
                <a:pathLst>
                  <a:path extrusionOk="0" h="1251" w="965">
                    <a:moveTo>
                      <a:pt x="917" y="703"/>
                    </a:moveTo>
                    <a:cubicBezTo>
                      <a:pt x="917" y="667"/>
                      <a:pt x="929" y="763"/>
                      <a:pt x="917" y="846"/>
                    </a:cubicBezTo>
                    <a:cubicBezTo>
                      <a:pt x="881" y="1072"/>
                      <a:pt x="738" y="1215"/>
                      <a:pt x="572" y="1239"/>
                    </a:cubicBezTo>
                    <a:cubicBezTo>
                      <a:pt x="381" y="1251"/>
                      <a:pt x="131" y="1120"/>
                      <a:pt x="83" y="941"/>
                    </a:cubicBezTo>
                    <a:cubicBezTo>
                      <a:pt x="12" y="703"/>
                      <a:pt x="0" y="465"/>
                      <a:pt x="143" y="239"/>
                    </a:cubicBezTo>
                    <a:cubicBezTo>
                      <a:pt x="250" y="84"/>
                      <a:pt x="429" y="1"/>
                      <a:pt x="572" y="24"/>
                    </a:cubicBezTo>
                    <a:cubicBezTo>
                      <a:pt x="774" y="72"/>
                      <a:pt x="953" y="262"/>
                      <a:pt x="965" y="465"/>
                    </a:cubicBezTo>
                    <a:cubicBezTo>
                      <a:pt x="953" y="501"/>
                      <a:pt x="929" y="548"/>
                      <a:pt x="917" y="703"/>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25"/>
              <p:cNvSpPr/>
              <p:nvPr/>
            </p:nvSpPr>
            <p:spPr>
              <a:xfrm>
                <a:off x="6801002" y="943714"/>
                <a:ext cx="38373" cy="42910"/>
              </a:xfrm>
              <a:custGeom>
                <a:rect b="b" l="l" r="r" t="t"/>
                <a:pathLst>
                  <a:path extrusionOk="0" h="1239" w="1108">
                    <a:moveTo>
                      <a:pt x="691" y="1238"/>
                    </a:moveTo>
                    <a:cubicBezTo>
                      <a:pt x="560" y="1179"/>
                      <a:pt x="429" y="1155"/>
                      <a:pt x="322" y="1096"/>
                    </a:cubicBezTo>
                    <a:cubicBezTo>
                      <a:pt x="60" y="941"/>
                      <a:pt x="1" y="691"/>
                      <a:pt x="132" y="417"/>
                    </a:cubicBezTo>
                    <a:cubicBezTo>
                      <a:pt x="310" y="60"/>
                      <a:pt x="739" y="0"/>
                      <a:pt x="1013" y="322"/>
                    </a:cubicBezTo>
                    <a:cubicBezTo>
                      <a:pt x="1084" y="405"/>
                      <a:pt x="1108" y="512"/>
                      <a:pt x="1084" y="631"/>
                    </a:cubicBezTo>
                    <a:cubicBezTo>
                      <a:pt x="1013" y="857"/>
                      <a:pt x="894" y="1036"/>
                      <a:pt x="691" y="1238"/>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25"/>
              <p:cNvSpPr/>
              <p:nvPr/>
            </p:nvSpPr>
            <p:spPr>
              <a:xfrm>
                <a:off x="7019568" y="979593"/>
                <a:ext cx="35879" cy="44537"/>
              </a:xfrm>
              <a:custGeom>
                <a:rect b="b" l="l" r="r" t="t"/>
                <a:pathLst>
                  <a:path extrusionOk="0" h="1286" w="1036">
                    <a:moveTo>
                      <a:pt x="12" y="679"/>
                    </a:moveTo>
                    <a:cubicBezTo>
                      <a:pt x="0" y="441"/>
                      <a:pt x="119" y="298"/>
                      <a:pt x="274" y="155"/>
                    </a:cubicBezTo>
                    <a:cubicBezTo>
                      <a:pt x="500" y="0"/>
                      <a:pt x="762" y="72"/>
                      <a:pt x="869" y="322"/>
                    </a:cubicBezTo>
                    <a:cubicBezTo>
                      <a:pt x="1036" y="714"/>
                      <a:pt x="762" y="1191"/>
                      <a:pt x="357" y="1262"/>
                    </a:cubicBezTo>
                    <a:cubicBezTo>
                      <a:pt x="202" y="1286"/>
                      <a:pt x="95" y="1215"/>
                      <a:pt x="71" y="1072"/>
                    </a:cubicBezTo>
                    <a:cubicBezTo>
                      <a:pt x="36" y="929"/>
                      <a:pt x="24" y="798"/>
                      <a:pt x="12" y="679"/>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25"/>
              <p:cNvSpPr/>
              <p:nvPr/>
            </p:nvSpPr>
            <p:spPr>
              <a:xfrm>
                <a:off x="6890492" y="959784"/>
                <a:ext cx="32208" cy="39204"/>
              </a:xfrm>
              <a:custGeom>
                <a:rect b="b" l="l" r="r" t="t"/>
                <a:pathLst>
                  <a:path extrusionOk="0" h="1132" w="930">
                    <a:moveTo>
                      <a:pt x="131" y="1120"/>
                    </a:moveTo>
                    <a:cubicBezTo>
                      <a:pt x="96" y="894"/>
                      <a:pt x="36" y="715"/>
                      <a:pt x="12" y="536"/>
                    </a:cubicBezTo>
                    <a:cubicBezTo>
                      <a:pt x="0" y="263"/>
                      <a:pt x="119" y="132"/>
                      <a:pt x="369" y="48"/>
                    </a:cubicBezTo>
                    <a:cubicBezTo>
                      <a:pt x="489" y="1"/>
                      <a:pt x="596" y="48"/>
                      <a:pt x="691" y="120"/>
                    </a:cubicBezTo>
                    <a:cubicBezTo>
                      <a:pt x="846" y="263"/>
                      <a:pt x="929" y="441"/>
                      <a:pt x="929" y="667"/>
                    </a:cubicBezTo>
                    <a:cubicBezTo>
                      <a:pt x="929" y="965"/>
                      <a:pt x="810" y="1096"/>
                      <a:pt x="489" y="1132"/>
                    </a:cubicBezTo>
                    <a:cubicBezTo>
                      <a:pt x="393" y="1120"/>
                      <a:pt x="298" y="1120"/>
                      <a:pt x="131" y="112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25"/>
              <p:cNvSpPr/>
              <p:nvPr/>
            </p:nvSpPr>
            <p:spPr>
              <a:xfrm>
                <a:off x="7097907" y="991957"/>
                <a:ext cx="42078" cy="37126"/>
              </a:xfrm>
              <a:custGeom>
                <a:rect b="b" l="l" r="r" t="t"/>
                <a:pathLst>
                  <a:path extrusionOk="0" h="1072" w="1215">
                    <a:moveTo>
                      <a:pt x="857" y="72"/>
                    </a:moveTo>
                    <a:cubicBezTo>
                      <a:pt x="1215" y="619"/>
                      <a:pt x="1191" y="679"/>
                      <a:pt x="596" y="1072"/>
                    </a:cubicBezTo>
                    <a:cubicBezTo>
                      <a:pt x="429" y="1072"/>
                      <a:pt x="322" y="965"/>
                      <a:pt x="215" y="846"/>
                    </a:cubicBezTo>
                    <a:cubicBezTo>
                      <a:pt x="24" y="631"/>
                      <a:pt x="0" y="500"/>
                      <a:pt x="95" y="298"/>
                    </a:cubicBezTo>
                    <a:cubicBezTo>
                      <a:pt x="203" y="72"/>
                      <a:pt x="369" y="0"/>
                      <a:pt x="607" y="12"/>
                    </a:cubicBezTo>
                    <a:cubicBezTo>
                      <a:pt x="691" y="36"/>
                      <a:pt x="786" y="60"/>
                      <a:pt x="857" y="72"/>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25"/>
              <p:cNvSpPr/>
              <p:nvPr/>
            </p:nvSpPr>
            <p:spPr>
              <a:xfrm>
                <a:off x="6723910" y="930935"/>
                <a:ext cx="34252" cy="38788"/>
              </a:xfrm>
              <a:custGeom>
                <a:rect b="b" l="l" r="r" t="t"/>
                <a:pathLst>
                  <a:path extrusionOk="0" h="1120" w="989">
                    <a:moveTo>
                      <a:pt x="988" y="845"/>
                    </a:moveTo>
                    <a:cubicBezTo>
                      <a:pt x="750" y="941"/>
                      <a:pt x="536" y="1024"/>
                      <a:pt x="334" y="1119"/>
                    </a:cubicBezTo>
                    <a:cubicBezTo>
                      <a:pt x="143" y="988"/>
                      <a:pt x="0" y="834"/>
                      <a:pt x="24" y="643"/>
                    </a:cubicBezTo>
                    <a:cubicBezTo>
                      <a:pt x="36" y="476"/>
                      <a:pt x="107" y="334"/>
                      <a:pt x="238" y="214"/>
                    </a:cubicBezTo>
                    <a:cubicBezTo>
                      <a:pt x="512" y="0"/>
                      <a:pt x="798" y="72"/>
                      <a:pt x="881" y="405"/>
                    </a:cubicBezTo>
                    <a:cubicBezTo>
                      <a:pt x="929" y="536"/>
                      <a:pt x="953" y="691"/>
                      <a:pt x="988" y="84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25"/>
              <p:cNvSpPr/>
              <p:nvPr/>
            </p:nvSpPr>
            <p:spPr>
              <a:xfrm>
                <a:off x="6560618" y="892978"/>
                <a:ext cx="6615" cy="3359"/>
              </a:xfrm>
              <a:custGeom>
                <a:rect b="b" l="l" r="r" t="t"/>
                <a:pathLst>
                  <a:path extrusionOk="0" h="97" w="191">
                    <a:moveTo>
                      <a:pt x="191" y="25"/>
                    </a:moveTo>
                    <a:cubicBezTo>
                      <a:pt x="155" y="60"/>
                      <a:pt x="119" y="96"/>
                      <a:pt x="108" y="84"/>
                    </a:cubicBezTo>
                    <a:cubicBezTo>
                      <a:pt x="60" y="72"/>
                      <a:pt x="36" y="36"/>
                      <a:pt x="0" y="25"/>
                    </a:cubicBezTo>
                    <a:cubicBezTo>
                      <a:pt x="12" y="13"/>
                      <a:pt x="36" y="1"/>
                      <a:pt x="48" y="1"/>
                    </a:cubicBezTo>
                    <a:cubicBezTo>
                      <a:pt x="72" y="1"/>
                      <a:pt x="119" y="13"/>
                      <a:pt x="191" y="2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6" name="Google Shape;136;p25"/>
            <p:cNvSpPr/>
            <p:nvPr/>
          </p:nvSpPr>
          <p:spPr>
            <a:xfrm>
              <a:off x="7120500" y="1968476"/>
              <a:ext cx="1211003" cy="1394296"/>
            </a:xfrm>
            <a:custGeom>
              <a:rect b="b" l="l" r="r" t="t"/>
              <a:pathLst>
                <a:path extrusionOk="0" h="42245" w="43173">
                  <a:moveTo>
                    <a:pt x="48" y="42245"/>
                  </a:moveTo>
                  <a:cubicBezTo>
                    <a:pt x="48" y="39690"/>
                    <a:pt x="-143" y="36245"/>
                    <a:pt x="1983" y="34828"/>
                  </a:cubicBezTo>
                  <a:cubicBezTo>
                    <a:pt x="10310" y="29276"/>
                    <a:pt x="33112" y="31866"/>
                    <a:pt x="29394" y="22574"/>
                  </a:cubicBezTo>
                  <a:cubicBezTo>
                    <a:pt x="28497" y="20331"/>
                    <a:pt x="24865" y="19097"/>
                    <a:pt x="22622" y="19994"/>
                  </a:cubicBezTo>
                  <a:cubicBezTo>
                    <a:pt x="18614" y="21598"/>
                    <a:pt x="17243" y="28097"/>
                    <a:pt x="18429" y="32248"/>
                  </a:cubicBezTo>
                  <a:cubicBezTo>
                    <a:pt x="20393" y="39119"/>
                    <a:pt x="32863" y="41598"/>
                    <a:pt x="39068" y="38052"/>
                  </a:cubicBezTo>
                  <a:cubicBezTo>
                    <a:pt x="51102" y="31174"/>
                    <a:pt x="33834" y="7686"/>
                    <a:pt x="22299" y="0"/>
                  </a:cubicBezTo>
                </a:path>
              </a:pathLst>
            </a:custGeom>
            <a:noFill/>
            <a:ln cap="flat" cmpd="sng" w="19050">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 name="Google Shape;137;p25"/>
          <p:cNvSpPr txBox="1"/>
          <p:nvPr>
            <p:ph type="ctrTitle"/>
          </p:nvPr>
        </p:nvSpPr>
        <p:spPr>
          <a:xfrm>
            <a:off x="790450" y="1373063"/>
            <a:ext cx="5629800" cy="18693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4000"/>
              <a:t>Flight Route Optimization with Dijkstra’s and A* Algorithm</a:t>
            </a:r>
            <a:endParaRPr sz="4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CE4C9"/>
        </a:solidFill>
      </p:bgPr>
    </p:bg>
    <p:spTree>
      <p:nvGrpSpPr>
        <p:cNvPr id="373" name="Shape 373"/>
        <p:cNvGrpSpPr/>
        <p:nvPr/>
      </p:nvGrpSpPr>
      <p:grpSpPr>
        <a:xfrm>
          <a:off x="0" y="0"/>
          <a:ext cx="0" cy="0"/>
          <a:chOff x="0" y="0"/>
          <a:chExt cx="0" cy="0"/>
        </a:xfrm>
      </p:grpSpPr>
      <p:sp>
        <p:nvSpPr>
          <p:cNvPr id="374" name="Google Shape;374;p34"/>
          <p:cNvSpPr/>
          <p:nvPr/>
        </p:nvSpPr>
        <p:spPr>
          <a:xfrm>
            <a:off x="6411150" y="2933875"/>
            <a:ext cx="2062200" cy="1816200"/>
          </a:xfrm>
          <a:prstGeom prst="roundRect">
            <a:avLst>
              <a:gd fmla="val 16667" name="adj"/>
            </a:avLst>
          </a:prstGeom>
          <a:solidFill>
            <a:srgbClr val="FAE8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34"/>
          <p:cNvSpPr/>
          <p:nvPr/>
        </p:nvSpPr>
        <p:spPr>
          <a:xfrm>
            <a:off x="3569500" y="2933875"/>
            <a:ext cx="2062200" cy="18162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34"/>
          <p:cNvSpPr/>
          <p:nvPr/>
        </p:nvSpPr>
        <p:spPr>
          <a:xfrm>
            <a:off x="667050" y="2933875"/>
            <a:ext cx="2062200" cy="1816200"/>
          </a:xfrm>
          <a:prstGeom prst="roundRect">
            <a:avLst>
              <a:gd fmla="val 16667" name="adj"/>
            </a:avLst>
          </a:prstGeom>
          <a:solidFill>
            <a:srgbClr val="FAE8B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34"/>
          <p:cNvSpPr txBox="1"/>
          <p:nvPr>
            <p:ph type="title"/>
          </p:nvPr>
        </p:nvSpPr>
        <p:spPr>
          <a:xfrm>
            <a:off x="457200" y="447925"/>
            <a:ext cx="8229600" cy="523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2500"/>
              <a:buFont typeface="Arial"/>
              <a:buNone/>
            </a:pPr>
            <a:r>
              <a:rPr lang="en" sz="2800"/>
              <a:t>Methodology: Different Optimizations</a:t>
            </a:r>
            <a:endParaRPr/>
          </a:p>
        </p:txBody>
      </p:sp>
      <p:cxnSp>
        <p:nvCxnSpPr>
          <p:cNvPr id="378" name="Google Shape;378;p34"/>
          <p:cNvCxnSpPr/>
          <p:nvPr/>
        </p:nvCxnSpPr>
        <p:spPr>
          <a:xfrm>
            <a:off x="462550" y="2547190"/>
            <a:ext cx="8239500" cy="0"/>
          </a:xfrm>
          <a:prstGeom prst="straightConnector1">
            <a:avLst/>
          </a:prstGeom>
          <a:noFill/>
          <a:ln cap="flat" cmpd="sng" w="38100">
            <a:solidFill>
              <a:schemeClr val="accent3"/>
            </a:solidFill>
            <a:prstDash val="solid"/>
            <a:round/>
            <a:headEnd len="sm" w="sm" type="none"/>
            <a:tailEnd len="sm" w="sm" type="none"/>
          </a:ln>
        </p:spPr>
      </p:cxnSp>
      <p:sp>
        <p:nvSpPr>
          <p:cNvPr id="379" name="Google Shape;379;p34"/>
          <p:cNvSpPr/>
          <p:nvPr/>
        </p:nvSpPr>
        <p:spPr>
          <a:xfrm>
            <a:off x="1494150" y="2341428"/>
            <a:ext cx="408000" cy="408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 sz="1600" u="none" cap="none" strike="noStrike">
                <a:solidFill>
                  <a:schemeClr val="lt1"/>
                </a:solidFill>
                <a:latin typeface="Fira Sans Extra Condensed Black"/>
                <a:ea typeface="Fira Sans Extra Condensed Black"/>
                <a:cs typeface="Fira Sans Extra Condensed Black"/>
                <a:sym typeface="Fira Sans Extra Condensed Black"/>
              </a:rPr>
              <a:t>1</a:t>
            </a:r>
            <a:endParaRPr b="0" i="0" sz="1600" u="none" cap="none" strike="noStrike">
              <a:solidFill>
                <a:schemeClr val="lt1"/>
              </a:solidFill>
              <a:latin typeface="Fira Sans Extra Condensed Black"/>
              <a:ea typeface="Fira Sans Extra Condensed Black"/>
              <a:cs typeface="Fira Sans Extra Condensed Black"/>
              <a:sym typeface="Fira Sans Extra Condensed Black"/>
            </a:endParaRPr>
          </a:p>
        </p:txBody>
      </p:sp>
      <p:sp>
        <p:nvSpPr>
          <p:cNvPr id="380" name="Google Shape;380;p34"/>
          <p:cNvSpPr/>
          <p:nvPr/>
        </p:nvSpPr>
        <p:spPr>
          <a:xfrm>
            <a:off x="4396612" y="2341428"/>
            <a:ext cx="408000" cy="408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 sz="1600" u="none" cap="none" strike="noStrike">
                <a:solidFill>
                  <a:schemeClr val="lt1"/>
                </a:solidFill>
                <a:latin typeface="Roboto Black"/>
                <a:ea typeface="Roboto Black"/>
                <a:cs typeface="Roboto Black"/>
                <a:sym typeface="Roboto Black"/>
              </a:rPr>
              <a:t>2</a:t>
            </a:r>
            <a:endParaRPr b="0" i="0" sz="1600" u="none" cap="none" strike="noStrike">
              <a:solidFill>
                <a:schemeClr val="lt1"/>
              </a:solidFill>
              <a:latin typeface="Roboto Black"/>
              <a:ea typeface="Roboto Black"/>
              <a:cs typeface="Roboto Black"/>
              <a:sym typeface="Roboto Black"/>
            </a:endParaRPr>
          </a:p>
        </p:txBody>
      </p:sp>
      <p:sp>
        <p:nvSpPr>
          <p:cNvPr id="381" name="Google Shape;381;p34"/>
          <p:cNvSpPr/>
          <p:nvPr/>
        </p:nvSpPr>
        <p:spPr>
          <a:xfrm>
            <a:off x="7238250" y="2341428"/>
            <a:ext cx="408000" cy="4080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0" i="0" lang="en" sz="1600" u="none" cap="none" strike="noStrike">
                <a:solidFill>
                  <a:schemeClr val="lt1"/>
                </a:solidFill>
                <a:latin typeface="Roboto Black"/>
                <a:ea typeface="Roboto Black"/>
                <a:cs typeface="Roboto Black"/>
                <a:sym typeface="Roboto Black"/>
              </a:rPr>
              <a:t>3</a:t>
            </a:r>
            <a:endParaRPr b="0" i="0" sz="1600" u="none" cap="none" strike="noStrike">
              <a:solidFill>
                <a:schemeClr val="lt1"/>
              </a:solidFill>
              <a:latin typeface="Roboto Black"/>
              <a:ea typeface="Roboto Black"/>
              <a:cs typeface="Roboto Black"/>
              <a:sym typeface="Roboto Black"/>
            </a:endParaRPr>
          </a:p>
        </p:txBody>
      </p:sp>
      <p:sp>
        <p:nvSpPr>
          <p:cNvPr id="382" name="Google Shape;382;p34"/>
          <p:cNvSpPr txBox="1"/>
          <p:nvPr/>
        </p:nvSpPr>
        <p:spPr>
          <a:xfrm>
            <a:off x="879750" y="3703159"/>
            <a:ext cx="1722000" cy="753900"/>
          </a:xfrm>
          <a:prstGeom prst="rect">
            <a:avLst/>
          </a:prstGeom>
          <a:noFill/>
          <a:ln>
            <a:noFill/>
          </a:ln>
        </p:spPr>
        <p:txBody>
          <a:bodyPr anchorCtr="0" anchor="t" bIns="91425" lIns="91425" spcFirstLastPara="1" rIns="91425" wrap="square" tIns="91425">
            <a:noAutofit/>
          </a:bodyPr>
          <a:lstStyle/>
          <a:p>
            <a:pPr indent="0" lvl="0" marL="0" rtl="0" algn="ctr">
              <a:lnSpc>
                <a:spcPct val="115833"/>
              </a:lnSpc>
              <a:spcBef>
                <a:spcPts val="0"/>
              </a:spcBef>
              <a:spcAft>
                <a:spcPts val="800"/>
              </a:spcAft>
              <a:buNone/>
            </a:pPr>
            <a:r>
              <a:rPr lang="en">
                <a:solidFill>
                  <a:schemeClr val="dk1"/>
                </a:solidFill>
                <a:latin typeface="Fira Sans Extra Condensed"/>
                <a:ea typeface="Fira Sans Extra Condensed"/>
                <a:cs typeface="Fira Sans Extra Condensed"/>
                <a:sym typeface="Fira Sans Extra Condensed"/>
              </a:rPr>
              <a:t>Optimizing for Travel Time </a:t>
            </a:r>
            <a:endParaRPr i="0" u="none" cap="none" strike="noStrike">
              <a:solidFill>
                <a:schemeClr val="dk1"/>
              </a:solidFill>
              <a:latin typeface="Fira Sans Extra Condensed"/>
              <a:ea typeface="Fira Sans Extra Condensed"/>
              <a:cs typeface="Fira Sans Extra Condensed"/>
              <a:sym typeface="Fira Sans Extra Condensed"/>
            </a:endParaRPr>
          </a:p>
        </p:txBody>
      </p:sp>
      <p:sp>
        <p:nvSpPr>
          <p:cNvPr id="383" name="Google Shape;383;p34"/>
          <p:cNvSpPr txBox="1"/>
          <p:nvPr/>
        </p:nvSpPr>
        <p:spPr>
          <a:xfrm>
            <a:off x="837150" y="2982600"/>
            <a:ext cx="1892100" cy="303000"/>
          </a:xfrm>
          <a:prstGeom prst="rect">
            <a:avLst/>
          </a:prstGeom>
          <a:noFill/>
          <a:ln>
            <a:noFill/>
          </a:ln>
        </p:spPr>
        <p:txBody>
          <a:bodyPr anchorCtr="0" anchor="t" bIns="91425" lIns="91425" spcFirstLastPara="1" rIns="91425" wrap="square" tIns="91425">
            <a:noAutofit/>
          </a:bodyPr>
          <a:lstStyle/>
          <a:p>
            <a:pPr indent="0" lvl="0" marL="0" rtl="0" algn="l">
              <a:lnSpc>
                <a:spcPct val="115833"/>
              </a:lnSpc>
              <a:spcBef>
                <a:spcPts val="0"/>
              </a:spcBef>
              <a:spcAft>
                <a:spcPts val="800"/>
              </a:spcAft>
              <a:buNone/>
            </a:pPr>
            <a:r>
              <a:rPr b="1" lang="en" sz="1600">
                <a:solidFill>
                  <a:schemeClr val="dk1"/>
                </a:solidFill>
                <a:latin typeface="Fira Sans Extra Condensed"/>
                <a:ea typeface="Fira Sans Extra Condensed"/>
                <a:cs typeface="Fira Sans Extra Condensed"/>
                <a:sym typeface="Fira Sans Extra Condensed"/>
              </a:rPr>
              <a:t>Flight Duration Data</a:t>
            </a:r>
            <a:endParaRPr b="1" i="0" sz="1600" u="none" cap="none" strike="noStrike">
              <a:solidFill>
                <a:schemeClr val="dk1"/>
              </a:solidFill>
              <a:latin typeface="Fira Sans Extra Condensed"/>
              <a:ea typeface="Fira Sans Extra Condensed"/>
              <a:cs typeface="Fira Sans Extra Condensed"/>
              <a:sym typeface="Fira Sans Extra Condensed"/>
            </a:endParaRPr>
          </a:p>
        </p:txBody>
      </p:sp>
      <p:sp>
        <p:nvSpPr>
          <p:cNvPr id="384" name="Google Shape;384;p34"/>
          <p:cNvSpPr txBox="1"/>
          <p:nvPr/>
        </p:nvSpPr>
        <p:spPr>
          <a:xfrm>
            <a:off x="3709212" y="3722003"/>
            <a:ext cx="1722000" cy="721500"/>
          </a:xfrm>
          <a:prstGeom prst="rect">
            <a:avLst/>
          </a:prstGeom>
          <a:noFill/>
          <a:ln>
            <a:noFill/>
          </a:ln>
        </p:spPr>
        <p:txBody>
          <a:bodyPr anchorCtr="0" anchor="t" bIns="91425" lIns="91425" spcFirstLastPara="1" rIns="91425" wrap="square" tIns="91425">
            <a:noAutofit/>
          </a:bodyPr>
          <a:lstStyle/>
          <a:p>
            <a:pPr indent="0" lvl="0" marL="0" rtl="0" algn="ctr">
              <a:lnSpc>
                <a:spcPct val="115833"/>
              </a:lnSpc>
              <a:spcBef>
                <a:spcPts val="0"/>
              </a:spcBef>
              <a:spcAft>
                <a:spcPts val="800"/>
              </a:spcAft>
              <a:buNone/>
            </a:pPr>
            <a:r>
              <a:rPr lang="en">
                <a:solidFill>
                  <a:schemeClr val="dk1"/>
                </a:solidFill>
                <a:latin typeface="Fira Sans Extra Condensed"/>
                <a:ea typeface="Fira Sans Extra Condensed"/>
                <a:cs typeface="Fira Sans Extra Condensed"/>
                <a:sym typeface="Fira Sans Extra Condensed"/>
              </a:rPr>
              <a:t>Optimizing for Cost </a:t>
            </a:r>
            <a:endParaRPr i="0" u="none" cap="none" strike="noStrike">
              <a:solidFill>
                <a:schemeClr val="dk1"/>
              </a:solidFill>
              <a:latin typeface="Fira Sans Extra Condensed"/>
              <a:ea typeface="Fira Sans Extra Condensed"/>
              <a:cs typeface="Fira Sans Extra Condensed"/>
              <a:sym typeface="Fira Sans Extra Condensed"/>
            </a:endParaRPr>
          </a:p>
        </p:txBody>
      </p:sp>
      <p:sp>
        <p:nvSpPr>
          <p:cNvPr id="385" name="Google Shape;385;p34"/>
          <p:cNvSpPr txBox="1"/>
          <p:nvPr/>
        </p:nvSpPr>
        <p:spPr>
          <a:xfrm>
            <a:off x="3739612" y="2983092"/>
            <a:ext cx="1722000" cy="303000"/>
          </a:xfrm>
          <a:prstGeom prst="rect">
            <a:avLst/>
          </a:prstGeom>
          <a:noFill/>
          <a:ln>
            <a:noFill/>
          </a:ln>
        </p:spPr>
        <p:txBody>
          <a:bodyPr anchorCtr="0" anchor="t" bIns="91425" lIns="91425" spcFirstLastPara="1" rIns="91425" wrap="square" tIns="91425">
            <a:noAutofit/>
          </a:bodyPr>
          <a:lstStyle/>
          <a:p>
            <a:pPr indent="0" lvl="0" marL="0" rtl="0" algn="ctr">
              <a:lnSpc>
                <a:spcPct val="115833"/>
              </a:lnSpc>
              <a:spcBef>
                <a:spcPts val="0"/>
              </a:spcBef>
              <a:spcAft>
                <a:spcPts val="800"/>
              </a:spcAft>
              <a:buNone/>
            </a:pPr>
            <a:r>
              <a:rPr b="1" lang="en" sz="1600">
                <a:solidFill>
                  <a:schemeClr val="dk1"/>
                </a:solidFill>
                <a:latin typeface="Fira Sans Extra Condensed"/>
                <a:ea typeface="Fira Sans Extra Condensed"/>
                <a:cs typeface="Fira Sans Extra Condensed"/>
                <a:sym typeface="Fira Sans Extra Condensed"/>
              </a:rPr>
              <a:t>Flight Fare Data</a:t>
            </a:r>
            <a:endParaRPr b="1" i="0" sz="2000" u="none" cap="none" strike="noStrike">
              <a:solidFill>
                <a:schemeClr val="dk1"/>
              </a:solidFill>
              <a:latin typeface="Fira Sans Extra Condensed"/>
              <a:ea typeface="Fira Sans Extra Condensed"/>
              <a:cs typeface="Fira Sans Extra Condensed"/>
              <a:sym typeface="Fira Sans Extra Condensed"/>
            </a:endParaRPr>
          </a:p>
        </p:txBody>
      </p:sp>
      <p:sp>
        <p:nvSpPr>
          <p:cNvPr id="386" name="Google Shape;386;p34"/>
          <p:cNvSpPr txBox="1"/>
          <p:nvPr/>
        </p:nvSpPr>
        <p:spPr>
          <a:xfrm>
            <a:off x="6538650" y="3719191"/>
            <a:ext cx="1807200" cy="721800"/>
          </a:xfrm>
          <a:prstGeom prst="rect">
            <a:avLst/>
          </a:prstGeom>
          <a:noFill/>
          <a:ln>
            <a:noFill/>
          </a:ln>
        </p:spPr>
        <p:txBody>
          <a:bodyPr anchorCtr="0" anchor="t" bIns="91425" lIns="91425" spcFirstLastPara="1" rIns="91425" wrap="square" tIns="91425">
            <a:noAutofit/>
          </a:bodyPr>
          <a:lstStyle/>
          <a:p>
            <a:pPr indent="0" lvl="0" marL="0" rtl="0" algn="ctr">
              <a:lnSpc>
                <a:spcPct val="115833"/>
              </a:lnSpc>
              <a:spcBef>
                <a:spcPts val="0"/>
              </a:spcBef>
              <a:spcAft>
                <a:spcPts val="800"/>
              </a:spcAft>
              <a:buNone/>
            </a:pPr>
            <a:r>
              <a:rPr lang="en">
                <a:solidFill>
                  <a:schemeClr val="dk1"/>
                </a:solidFill>
                <a:latin typeface="Fira Sans Extra Condensed"/>
                <a:ea typeface="Fira Sans Extra Condensed"/>
                <a:cs typeface="Fira Sans Extra Condensed"/>
                <a:sym typeface="Fira Sans Extra Condensed"/>
              </a:rPr>
              <a:t>Optimizing for a Trade-Off Between Time and Cost</a:t>
            </a:r>
            <a:endParaRPr i="0" u="none" cap="none" strike="noStrike">
              <a:solidFill>
                <a:schemeClr val="dk1"/>
              </a:solidFill>
              <a:latin typeface="Fira Sans Extra Condensed"/>
              <a:ea typeface="Fira Sans Extra Condensed"/>
              <a:cs typeface="Fira Sans Extra Condensed"/>
              <a:sym typeface="Fira Sans Extra Condensed"/>
            </a:endParaRPr>
          </a:p>
        </p:txBody>
      </p:sp>
      <p:sp>
        <p:nvSpPr>
          <p:cNvPr id="387" name="Google Shape;387;p34"/>
          <p:cNvSpPr txBox="1"/>
          <p:nvPr/>
        </p:nvSpPr>
        <p:spPr>
          <a:xfrm>
            <a:off x="6411150" y="2983100"/>
            <a:ext cx="2062200" cy="677100"/>
          </a:xfrm>
          <a:prstGeom prst="rect">
            <a:avLst/>
          </a:prstGeom>
          <a:noFill/>
          <a:ln>
            <a:noFill/>
          </a:ln>
        </p:spPr>
        <p:txBody>
          <a:bodyPr anchorCtr="0" anchor="t" bIns="91425" lIns="91425" spcFirstLastPara="1" rIns="91425" wrap="square" tIns="91425">
            <a:noAutofit/>
          </a:bodyPr>
          <a:lstStyle/>
          <a:p>
            <a:pPr indent="0" lvl="0" marL="0" rtl="0" algn="ctr">
              <a:lnSpc>
                <a:spcPct val="115833"/>
              </a:lnSpc>
              <a:spcBef>
                <a:spcPts val="0"/>
              </a:spcBef>
              <a:spcAft>
                <a:spcPts val="0"/>
              </a:spcAft>
              <a:buNone/>
            </a:pPr>
            <a:r>
              <a:rPr b="1" lang="en" sz="1600">
                <a:solidFill>
                  <a:schemeClr val="dk1"/>
                </a:solidFill>
                <a:latin typeface="Fira Sans Extra Condensed"/>
                <a:ea typeface="Fira Sans Extra Condensed"/>
                <a:cs typeface="Fira Sans Extra Condensed"/>
                <a:sym typeface="Fira Sans Extra Condensed"/>
              </a:rPr>
              <a:t>Combination of Flight Duration &amp; Fare Data</a:t>
            </a:r>
            <a:endParaRPr b="1" sz="1600">
              <a:solidFill>
                <a:schemeClr val="dk1"/>
              </a:solidFill>
              <a:latin typeface="Fira Sans Extra Condensed"/>
              <a:ea typeface="Fira Sans Extra Condensed"/>
              <a:cs typeface="Fira Sans Extra Condensed"/>
              <a:sym typeface="Fira Sans Extra Condensed"/>
            </a:endParaRPr>
          </a:p>
          <a:p>
            <a:pPr indent="0" lvl="0" marL="0" marR="0" rtl="0" algn="ctr">
              <a:lnSpc>
                <a:spcPct val="100000"/>
              </a:lnSpc>
              <a:spcBef>
                <a:spcPts val="800"/>
              </a:spcBef>
              <a:spcAft>
                <a:spcPts val="0"/>
              </a:spcAft>
              <a:buClr>
                <a:srgbClr val="000000"/>
              </a:buClr>
              <a:buSzPts val="1600"/>
              <a:buFont typeface="Arial"/>
              <a:buNone/>
            </a:pPr>
            <a:r>
              <a:t/>
            </a:r>
            <a:endParaRPr b="1" sz="1600">
              <a:solidFill>
                <a:schemeClr val="dk1"/>
              </a:solidFill>
              <a:latin typeface="Fira Sans Extra Condensed"/>
              <a:ea typeface="Fira Sans Extra Condensed"/>
              <a:cs typeface="Fira Sans Extra Condensed"/>
              <a:sym typeface="Fira Sans Extra Condensed"/>
            </a:endParaRPr>
          </a:p>
        </p:txBody>
      </p:sp>
      <p:grpSp>
        <p:nvGrpSpPr>
          <p:cNvPr id="388" name="Google Shape;388;p34"/>
          <p:cNvGrpSpPr/>
          <p:nvPr/>
        </p:nvGrpSpPr>
        <p:grpSpPr>
          <a:xfrm>
            <a:off x="7122762" y="1480000"/>
            <a:ext cx="639000" cy="676987"/>
            <a:chOff x="4283075" y="1462638"/>
            <a:chExt cx="639000" cy="676987"/>
          </a:xfrm>
        </p:grpSpPr>
        <p:sp>
          <p:nvSpPr>
            <p:cNvPr id="389" name="Google Shape;389;p34"/>
            <p:cNvSpPr/>
            <p:nvPr/>
          </p:nvSpPr>
          <p:spPr>
            <a:xfrm>
              <a:off x="4377525" y="1462638"/>
              <a:ext cx="449500" cy="605000"/>
            </a:xfrm>
            <a:custGeom>
              <a:rect b="b" l="l" r="r" t="t"/>
              <a:pathLst>
                <a:path extrusionOk="0" h="24200" w="17980">
                  <a:moveTo>
                    <a:pt x="8990" y="1667"/>
                  </a:moveTo>
                  <a:cubicBezTo>
                    <a:pt x="12957" y="1667"/>
                    <a:pt x="16172" y="4882"/>
                    <a:pt x="16172" y="8825"/>
                  </a:cubicBezTo>
                  <a:cubicBezTo>
                    <a:pt x="16172" y="10985"/>
                    <a:pt x="13731" y="15914"/>
                    <a:pt x="9647" y="22040"/>
                  </a:cubicBezTo>
                  <a:cubicBezTo>
                    <a:pt x="9495" y="22263"/>
                    <a:pt x="9248" y="22374"/>
                    <a:pt x="9002" y="22374"/>
                  </a:cubicBezTo>
                  <a:cubicBezTo>
                    <a:pt x="8756" y="22374"/>
                    <a:pt x="8509" y="22263"/>
                    <a:pt x="8357" y="22040"/>
                  </a:cubicBezTo>
                  <a:cubicBezTo>
                    <a:pt x="4273" y="15937"/>
                    <a:pt x="1832" y="11008"/>
                    <a:pt x="1832" y="8825"/>
                  </a:cubicBezTo>
                  <a:cubicBezTo>
                    <a:pt x="1832" y="4882"/>
                    <a:pt x="5047" y="1667"/>
                    <a:pt x="8990" y="1667"/>
                  </a:cubicBezTo>
                  <a:close/>
                  <a:moveTo>
                    <a:pt x="8990" y="0"/>
                  </a:moveTo>
                  <a:cubicBezTo>
                    <a:pt x="4108" y="0"/>
                    <a:pt x="95" y="3920"/>
                    <a:pt x="1" y="8825"/>
                  </a:cubicBezTo>
                  <a:cubicBezTo>
                    <a:pt x="1" y="12135"/>
                    <a:pt x="3733" y="18378"/>
                    <a:pt x="6854" y="23049"/>
                  </a:cubicBezTo>
                  <a:cubicBezTo>
                    <a:pt x="7324" y="23753"/>
                    <a:pt x="8145" y="24176"/>
                    <a:pt x="8990" y="24199"/>
                  </a:cubicBezTo>
                  <a:cubicBezTo>
                    <a:pt x="9859" y="24176"/>
                    <a:pt x="10680" y="23753"/>
                    <a:pt x="11150" y="23049"/>
                  </a:cubicBezTo>
                  <a:cubicBezTo>
                    <a:pt x="14271" y="18378"/>
                    <a:pt x="17980" y="12135"/>
                    <a:pt x="17980" y="8825"/>
                  </a:cubicBezTo>
                  <a:cubicBezTo>
                    <a:pt x="17909" y="3920"/>
                    <a:pt x="13896" y="0"/>
                    <a:pt x="899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34"/>
            <p:cNvSpPr/>
            <p:nvPr/>
          </p:nvSpPr>
          <p:spPr>
            <a:xfrm>
              <a:off x="4445025" y="1546425"/>
              <a:ext cx="281675" cy="241150"/>
            </a:xfrm>
            <a:custGeom>
              <a:rect b="b" l="l" r="r" t="t"/>
              <a:pathLst>
                <a:path extrusionOk="0" h="9646" w="11267">
                  <a:moveTo>
                    <a:pt x="6466" y="1822"/>
                  </a:moveTo>
                  <a:cubicBezTo>
                    <a:pt x="7203" y="1822"/>
                    <a:pt x="7954" y="2093"/>
                    <a:pt x="8567" y="2698"/>
                  </a:cubicBezTo>
                  <a:cubicBezTo>
                    <a:pt x="10445" y="4576"/>
                    <a:pt x="9107" y="7815"/>
                    <a:pt x="6455" y="7815"/>
                  </a:cubicBezTo>
                  <a:cubicBezTo>
                    <a:pt x="4788" y="7815"/>
                    <a:pt x="3450" y="6477"/>
                    <a:pt x="3450" y="4834"/>
                  </a:cubicBezTo>
                  <a:cubicBezTo>
                    <a:pt x="3434" y="3020"/>
                    <a:pt x="4917" y="1822"/>
                    <a:pt x="6466" y="1822"/>
                  </a:cubicBezTo>
                  <a:close/>
                  <a:moveTo>
                    <a:pt x="6414" y="1"/>
                  </a:moveTo>
                  <a:cubicBezTo>
                    <a:pt x="5227" y="1"/>
                    <a:pt x="4016" y="443"/>
                    <a:pt x="3028" y="1430"/>
                  </a:cubicBezTo>
                  <a:cubicBezTo>
                    <a:pt x="0" y="4458"/>
                    <a:pt x="2159" y="9645"/>
                    <a:pt x="6455" y="9645"/>
                  </a:cubicBezTo>
                  <a:cubicBezTo>
                    <a:pt x="9107" y="9645"/>
                    <a:pt x="11266" y="7486"/>
                    <a:pt x="11266" y="4834"/>
                  </a:cubicBezTo>
                  <a:cubicBezTo>
                    <a:pt x="11266" y="1929"/>
                    <a:pt x="8894" y="1"/>
                    <a:pt x="641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34"/>
            <p:cNvSpPr/>
            <p:nvPr/>
          </p:nvSpPr>
          <p:spPr>
            <a:xfrm>
              <a:off x="4530875" y="1591950"/>
              <a:ext cx="175275" cy="149850"/>
            </a:xfrm>
            <a:custGeom>
              <a:rect b="b" l="l" r="r" t="t"/>
              <a:pathLst>
                <a:path extrusionOk="0" h="5994" w="7011">
                  <a:moveTo>
                    <a:pt x="3032" y="1"/>
                  </a:moveTo>
                  <a:cubicBezTo>
                    <a:pt x="1483" y="1"/>
                    <a:pt x="0" y="1199"/>
                    <a:pt x="16" y="3013"/>
                  </a:cubicBezTo>
                  <a:cubicBezTo>
                    <a:pt x="16" y="4656"/>
                    <a:pt x="1354" y="5994"/>
                    <a:pt x="3021" y="5994"/>
                  </a:cubicBezTo>
                  <a:cubicBezTo>
                    <a:pt x="5673" y="5994"/>
                    <a:pt x="7011" y="2755"/>
                    <a:pt x="5133" y="877"/>
                  </a:cubicBezTo>
                  <a:cubicBezTo>
                    <a:pt x="4520" y="272"/>
                    <a:pt x="3769" y="1"/>
                    <a:pt x="303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34"/>
            <p:cNvSpPr/>
            <p:nvPr/>
          </p:nvSpPr>
          <p:spPr>
            <a:xfrm>
              <a:off x="4283075" y="1936975"/>
              <a:ext cx="639000" cy="202650"/>
            </a:xfrm>
            <a:custGeom>
              <a:rect b="b" l="l" r="r" t="t"/>
              <a:pathLst>
                <a:path extrusionOk="0" h="8106" w="25560">
                  <a:moveTo>
                    <a:pt x="5020" y="1"/>
                  </a:moveTo>
                  <a:cubicBezTo>
                    <a:pt x="4918" y="1"/>
                    <a:pt x="4809" y="18"/>
                    <a:pt x="4694" y="55"/>
                  </a:cubicBezTo>
                  <a:cubicBezTo>
                    <a:pt x="1620" y="877"/>
                    <a:pt x="0" y="2121"/>
                    <a:pt x="0" y="3623"/>
                  </a:cubicBezTo>
                  <a:cubicBezTo>
                    <a:pt x="0" y="4609"/>
                    <a:pt x="728" y="5994"/>
                    <a:pt x="4131" y="7026"/>
                  </a:cubicBezTo>
                  <a:cubicBezTo>
                    <a:pt x="6455" y="7730"/>
                    <a:pt x="9529" y="8106"/>
                    <a:pt x="12768" y="8106"/>
                  </a:cubicBezTo>
                  <a:cubicBezTo>
                    <a:pt x="16031" y="8106"/>
                    <a:pt x="19105" y="7730"/>
                    <a:pt x="21429" y="7026"/>
                  </a:cubicBezTo>
                  <a:cubicBezTo>
                    <a:pt x="24832" y="5994"/>
                    <a:pt x="25537" y="4609"/>
                    <a:pt x="25537" y="3623"/>
                  </a:cubicBezTo>
                  <a:cubicBezTo>
                    <a:pt x="25560" y="2097"/>
                    <a:pt x="23940" y="877"/>
                    <a:pt x="20866" y="55"/>
                  </a:cubicBezTo>
                  <a:cubicBezTo>
                    <a:pt x="20751" y="18"/>
                    <a:pt x="20642" y="1"/>
                    <a:pt x="20540" y="1"/>
                  </a:cubicBezTo>
                  <a:cubicBezTo>
                    <a:pt x="19564" y="1"/>
                    <a:pt x="19249" y="1582"/>
                    <a:pt x="20396" y="1816"/>
                  </a:cubicBezTo>
                  <a:cubicBezTo>
                    <a:pt x="22884" y="2473"/>
                    <a:pt x="23729" y="3294"/>
                    <a:pt x="23729" y="3623"/>
                  </a:cubicBezTo>
                  <a:cubicBezTo>
                    <a:pt x="23729" y="4421"/>
                    <a:pt x="19997" y="6299"/>
                    <a:pt x="12768" y="6299"/>
                  </a:cubicBezTo>
                  <a:cubicBezTo>
                    <a:pt x="5563" y="6299"/>
                    <a:pt x="1831" y="4421"/>
                    <a:pt x="1831" y="3623"/>
                  </a:cubicBezTo>
                  <a:cubicBezTo>
                    <a:pt x="1831" y="3294"/>
                    <a:pt x="2676" y="2473"/>
                    <a:pt x="5164" y="1816"/>
                  </a:cubicBezTo>
                  <a:cubicBezTo>
                    <a:pt x="6311" y="1582"/>
                    <a:pt x="5996" y="1"/>
                    <a:pt x="502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93" name="Google Shape;393;p34"/>
          <p:cNvGrpSpPr/>
          <p:nvPr/>
        </p:nvGrpSpPr>
        <p:grpSpPr>
          <a:xfrm>
            <a:off x="4161375" y="1498188"/>
            <a:ext cx="841850" cy="658775"/>
            <a:chOff x="1277225" y="1498200"/>
            <a:chExt cx="841850" cy="658775"/>
          </a:xfrm>
        </p:grpSpPr>
        <p:sp>
          <p:nvSpPr>
            <p:cNvPr id="394" name="Google Shape;394;p34"/>
            <p:cNvSpPr/>
            <p:nvPr/>
          </p:nvSpPr>
          <p:spPr>
            <a:xfrm>
              <a:off x="1494125" y="1592775"/>
              <a:ext cx="413125" cy="189750"/>
            </a:xfrm>
            <a:custGeom>
              <a:rect b="b" l="l" r="r" t="t"/>
              <a:pathLst>
                <a:path extrusionOk="0" h="7590" w="16525">
                  <a:moveTo>
                    <a:pt x="8074" y="1"/>
                  </a:moveTo>
                  <a:cubicBezTo>
                    <a:pt x="4954" y="1"/>
                    <a:pt x="1827" y="1519"/>
                    <a:pt x="1" y="4609"/>
                  </a:cubicBezTo>
                  <a:lnTo>
                    <a:pt x="10774" y="7519"/>
                  </a:lnTo>
                  <a:cubicBezTo>
                    <a:pt x="10969" y="7566"/>
                    <a:pt x="11173" y="7590"/>
                    <a:pt x="11378" y="7590"/>
                  </a:cubicBezTo>
                  <a:cubicBezTo>
                    <a:pt x="11788" y="7590"/>
                    <a:pt x="12206" y="7496"/>
                    <a:pt x="12581" y="7308"/>
                  </a:cubicBezTo>
                  <a:lnTo>
                    <a:pt x="16430" y="5289"/>
                  </a:lnTo>
                  <a:cubicBezTo>
                    <a:pt x="16477" y="5289"/>
                    <a:pt x="16501" y="5266"/>
                    <a:pt x="16524" y="5266"/>
                  </a:cubicBezTo>
                  <a:cubicBezTo>
                    <a:pt x="14817" y="1778"/>
                    <a:pt x="11449" y="1"/>
                    <a:pt x="80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34"/>
            <p:cNvSpPr/>
            <p:nvPr/>
          </p:nvSpPr>
          <p:spPr>
            <a:xfrm>
              <a:off x="1461275" y="1805375"/>
              <a:ext cx="68075" cy="135000"/>
            </a:xfrm>
            <a:custGeom>
              <a:rect b="b" l="l" r="r" t="t"/>
              <a:pathLst>
                <a:path extrusionOk="0" h="5400" w="2723">
                  <a:moveTo>
                    <a:pt x="47" y="1"/>
                  </a:moveTo>
                  <a:cubicBezTo>
                    <a:pt x="24" y="306"/>
                    <a:pt x="0" y="588"/>
                    <a:pt x="0" y="893"/>
                  </a:cubicBezTo>
                  <a:cubicBezTo>
                    <a:pt x="0" y="2465"/>
                    <a:pt x="399" y="4014"/>
                    <a:pt x="1150" y="5399"/>
                  </a:cubicBezTo>
                  <a:lnTo>
                    <a:pt x="1315" y="5329"/>
                  </a:lnTo>
                  <a:cubicBezTo>
                    <a:pt x="2113" y="4930"/>
                    <a:pt x="2606" y="4132"/>
                    <a:pt x="2676" y="3263"/>
                  </a:cubicBezTo>
                  <a:cubicBezTo>
                    <a:pt x="2723" y="2371"/>
                    <a:pt x="2300" y="1527"/>
                    <a:pt x="1573" y="1034"/>
                  </a:cubicBezTo>
                  <a:lnTo>
                    <a:pt x="47" y="1"/>
                  </a:lnTo>
                  <a:close/>
                </a:path>
              </a:pathLst>
            </a:custGeom>
            <a:solidFill>
              <a:srgbClr val="E5A83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34"/>
            <p:cNvSpPr/>
            <p:nvPr/>
          </p:nvSpPr>
          <p:spPr>
            <a:xfrm>
              <a:off x="1571575" y="1840000"/>
              <a:ext cx="359150" cy="223300"/>
            </a:xfrm>
            <a:custGeom>
              <a:rect b="b" l="l" r="r" t="t"/>
              <a:pathLst>
                <a:path extrusionOk="0" h="8932" w="14366">
                  <a:moveTo>
                    <a:pt x="14365" y="1"/>
                  </a:moveTo>
                  <a:lnTo>
                    <a:pt x="1" y="7488"/>
                  </a:lnTo>
                  <a:cubicBezTo>
                    <a:pt x="1585" y="8479"/>
                    <a:pt x="3294" y="8931"/>
                    <a:pt x="4962" y="8931"/>
                  </a:cubicBezTo>
                  <a:cubicBezTo>
                    <a:pt x="9691" y="8931"/>
                    <a:pt x="14087" y="5293"/>
                    <a:pt x="143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34"/>
            <p:cNvSpPr/>
            <p:nvPr/>
          </p:nvSpPr>
          <p:spPr>
            <a:xfrm>
              <a:off x="1277225" y="1655925"/>
              <a:ext cx="841850" cy="471325"/>
            </a:xfrm>
            <a:custGeom>
              <a:rect b="b" l="l" r="r" t="t"/>
              <a:pathLst>
                <a:path extrusionOk="0" h="18853" w="33674">
                  <a:moveTo>
                    <a:pt x="7675" y="1835"/>
                  </a:moveTo>
                  <a:cubicBezTo>
                    <a:pt x="7733" y="1835"/>
                    <a:pt x="7793" y="1840"/>
                    <a:pt x="7855" y="1848"/>
                  </a:cubicBezTo>
                  <a:lnTo>
                    <a:pt x="19450" y="4993"/>
                  </a:lnTo>
                  <a:cubicBezTo>
                    <a:pt x="19645" y="5048"/>
                    <a:pt x="19849" y="5074"/>
                    <a:pt x="20054" y="5074"/>
                  </a:cubicBezTo>
                  <a:cubicBezTo>
                    <a:pt x="20464" y="5074"/>
                    <a:pt x="20882" y="4970"/>
                    <a:pt x="21257" y="4782"/>
                  </a:cubicBezTo>
                  <a:lnTo>
                    <a:pt x="25106" y="2763"/>
                  </a:lnTo>
                  <a:cubicBezTo>
                    <a:pt x="25834" y="2391"/>
                    <a:pt x="26629" y="2198"/>
                    <a:pt x="27437" y="2198"/>
                  </a:cubicBezTo>
                  <a:cubicBezTo>
                    <a:pt x="27801" y="2198"/>
                    <a:pt x="28168" y="2237"/>
                    <a:pt x="28533" y="2317"/>
                  </a:cubicBezTo>
                  <a:lnTo>
                    <a:pt x="29707" y="2576"/>
                  </a:lnTo>
                  <a:cubicBezTo>
                    <a:pt x="30481" y="2740"/>
                    <a:pt x="31138" y="3256"/>
                    <a:pt x="31490" y="3984"/>
                  </a:cubicBezTo>
                  <a:cubicBezTo>
                    <a:pt x="31608" y="4266"/>
                    <a:pt x="31467" y="4618"/>
                    <a:pt x="31185" y="4758"/>
                  </a:cubicBezTo>
                  <a:lnTo>
                    <a:pt x="7902" y="16869"/>
                  </a:lnTo>
                  <a:cubicBezTo>
                    <a:pt x="7674" y="16983"/>
                    <a:pt x="7427" y="17038"/>
                    <a:pt x="7181" y="17038"/>
                  </a:cubicBezTo>
                  <a:cubicBezTo>
                    <a:pt x="6668" y="17038"/>
                    <a:pt x="6162" y="16798"/>
                    <a:pt x="5860" y="16353"/>
                  </a:cubicBezTo>
                  <a:lnTo>
                    <a:pt x="2856" y="11894"/>
                  </a:lnTo>
                  <a:lnTo>
                    <a:pt x="2809" y="11847"/>
                  </a:lnTo>
                  <a:cubicBezTo>
                    <a:pt x="2527" y="11495"/>
                    <a:pt x="2621" y="11002"/>
                    <a:pt x="3020" y="10814"/>
                  </a:cubicBezTo>
                  <a:cubicBezTo>
                    <a:pt x="3114" y="10755"/>
                    <a:pt x="3220" y="10726"/>
                    <a:pt x="3325" y="10726"/>
                  </a:cubicBezTo>
                  <a:cubicBezTo>
                    <a:pt x="3431" y="10726"/>
                    <a:pt x="3536" y="10755"/>
                    <a:pt x="3630" y="10814"/>
                  </a:cubicBezTo>
                  <a:lnTo>
                    <a:pt x="5578" y="11776"/>
                  </a:lnTo>
                  <a:cubicBezTo>
                    <a:pt x="5925" y="11949"/>
                    <a:pt x="6305" y="12037"/>
                    <a:pt x="6689" y="12037"/>
                  </a:cubicBezTo>
                  <a:cubicBezTo>
                    <a:pt x="7086" y="12037"/>
                    <a:pt x="7485" y="11944"/>
                    <a:pt x="7855" y="11753"/>
                  </a:cubicBezTo>
                  <a:lnTo>
                    <a:pt x="8677" y="11330"/>
                  </a:lnTo>
                  <a:cubicBezTo>
                    <a:pt x="10367" y="10438"/>
                    <a:pt x="10507" y="8091"/>
                    <a:pt x="8935" y="7012"/>
                  </a:cubicBezTo>
                  <a:lnTo>
                    <a:pt x="4921" y="4312"/>
                  </a:lnTo>
                  <a:cubicBezTo>
                    <a:pt x="4734" y="4172"/>
                    <a:pt x="4616" y="3937"/>
                    <a:pt x="4640" y="3702"/>
                  </a:cubicBezTo>
                  <a:cubicBezTo>
                    <a:pt x="4640" y="3467"/>
                    <a:pt x="4780" y="3256"/>
                    <a:pt x="5015" y="3139"/>
                  </a:cubicBezTo>
                  <a:lnTo>
                    <a:pt x="7362" y="1918"/>
                  </a:lnTo>
                  <a:cubicBezTo>
                    <a:pt x="7456" y="1856"/>
                    <a:pt x="7560" y="1835"/>
                    <a:pt x="7675" y="1835"/>
                  </a:cubicBezTo>
                  <a:close/>
                  <a:moveTo>
                    <a:pt x="7684" y="0"/>
                  </a:moveTo>
                  <a:cubicBezTo>
                    <a:pt x="7281" y="0"/>
                    <a:pt x="6880" y="94"/>
                    <a:pt x="6517" y="275"/>
                  </a:cubicBezTo>
                  <a:lnTo>
                    <a:pt x="4170" y="1496"/>
                  </a:lnTo>
                  <a:cubicBezTo>
                    <a:pt x="2504" y="2388"/>
                    <a:pt x="2363" y="4735"/>
                    <a:pt x="3935" y="5815"/>
                  </a:cubicBezTo>
                  <a:lnTo>
                    <a:pt x="7926" y="8514"/>
                  </a:lnTo>
                  <a:cubicBezTo>
                    <a:pt x="8372" y="8819"/>
                    <a:pt x="8325" y="9453"/>
                    <a:pt x="7855" y="9687"/>
                  </a:cubicBezTo>
                  <a:lnTo>
                    <a:pt x="7034" y="10133"/>
                  </a:lnTo>
                  <a:cubicBezTo>
                    <a:pt x="6940" y="10180"/>
                    <a:pt x="6834" y="10204"/>
                    <a:pt x="6726" y="10204"/>
                  </a:cubicBezTo>
                  <a:cubicBezTo>
                    <a:pt x="6617" y="10204"/>
                    <a:pt x="6506" y="10180"/>
                    <a:pt x="6400" y="10133"/>
                  </a:cubicBezTo>
                  <a:lnTo>
                    <a:pt x="4475" y="9147"/>
                  </a:lnTo>
                  <a:cubicBezTo>
                    <a:pt x="4087" y="8953"/>
                    <a:pt x="3700" y="8867"/>
                    <a:pt x="3331" y="8867"/>
                  </a:cubicBezTo>
                  <a:cubicBezTo>
                    <a:pt x="1425" y="8867"/>
                    <a:pt x="1" y="11180"/>
                    <a:pt x="1377" y="12950"/>
                  </a:cubicBezTo>
                  <a:lnTo>
                    <a:pt x="4381" y="17362"/>
                  </a:lnTo>
                  <a:cubicBezTo>
                    <a:pt x="5028" y="18325"/>
                    <a:pt x="6089" y="18852"/>
                    <a:pt x="7178" y="18852"/>
                  </a:cubicBezTo>
                  <a:cubicBezTo>
                    <a:pt x="7709" y="18852"/>
                    <a:pt x="8247" y="18727"/>
                    <a:pt x="8747" y="18466"/>
                  </a:cubicBezTo>
                  <a:lnTo>
                    <a:pt x="32054" y="6354"/>
                  </a:lnTo>
                  <a:cubicBezTo>
                    <a:pt x="33180" y="5768"/>
                    <a:pt x="33673" y="4359"/>
                    <a:pt x="33133" y="3186"/>
                  </a:cubicBezTo>
                  <a:cubicBezTo>
                    <a:pt x="32547" y="1965"/>
                    <a:pt x="31420" y="1073"/>
                    <a:pt x="30082" y="792"/>
                  </a:cubicBezTo>
                  <a:lnTo>
                    <a:pt x="28909" y="534"/>
                  </a:lnTo>
                  <a:cubicBezTo>
                    <a:pt x="28430" y="434"/>
                    <a:pt x="27945" y="384"/>
                    <a:pt x="27461" y="384"/>
                  </a:cubicBezTo>
                  <a:cubicBezTo>
                    <a:pt x="26356" y="384"/>
                    <a:pt x="25257" y="645"/>
                    <a:pt x="24261" y="1167"/>
                  </a:cubicBezTo>
                  <a:lnTo>
                    <a:pt x="20412" y="3162"/>
                  </a:lnTo>
                  <a:cubicBezTo>
                    <a:pt x="20316" y="3217"/>
                    <a:pt x="20220" y="3240"/>
                    <a:pt x="20123" y="3240"/>
                  </a:cubicBezTo>
                  <a:cubicBezTo>
                    <a:pt x="20055" y="3240"/>
                    <a:pt x="19987" y="3229"/>
                    <a:pt x="19919" y="3209"/>
                  </a:cubicBezTo>
                  <a:lnTo>
                    <a:pt x="8348" y="88"/>
                  </a:lnTo>
                  <a:cubicBezTo>
                    <a:pt x="8131" y="29"/>
                    <a:pt x="7907" y="0"/>
                    <a:pt x="768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4"/>
            <p:cNvSpPr/>
            <p:nvPr/>
          </p:nvSpPr>
          <p:spPr>
            <a:xfrm>
              <a:off x="1476475" y="1498200"/>
              <a:ext cx="448375" cy="120700"/>
            </a:xfrm>
            <a:custGeom>
              <a:rect b="b" l="l" r="r" t="t"/>
              <a:pathLst>
                <a:path extrusionOk="0" h="4828" w="17935">
                  <a:moveTo>
                    <a:pt x="8862" y="1"/>
                  </a:moveTo>
                  <a:cubicBezTo>
                    <a:pt x="6035" y="1"/>
                    <a:pt x="3202" y="907"/>
                    <a:pt x="824" y="2735"/>
                  </a:cubicBezTo>
                  <a:cubicBezTo>
                    <a:pt x="0" y="3315"/>
                    <a:pt x="580" y="4403"/>
                    <a:pt x="1349" y="4403"/>
                  </a:cubicBezTo>
                  <a:cubicBezTo>
                    <a:pt x="1544" y="4403"/>
                    <a:pt x="1751" y="4333"/>
                    <a:pt x="1951" y="4167"/>
                  </a:cubicBezTo>
                  <a:cubicBezTo>
                    <a:pt x="3987" y="2600"/>
                    <a:pt x="6419" y="1823"/>
                    <a:pt x="8849" y="1823"/>
                  </a:cubicBezTo>
                  <a:cubicBezTo>
                    <a:pt x="11515" y="1823"/>
                    <a:pt x="14178" y="2759"/>
                    <a:pt x="16315" y="4613"/>
                  </a:cubicBezTo>
                  <a:cubicBezTo>
                    <a:pt x="16481" y="4757"/>
                    <a:pt x="16695" y="4828"/>
                    <a:pt x="16908" y="4828"/>
                  </a:cubicBezTo>
                  <a:cubicBezTo>
                    <a:pt x="17147" y="4828"/>
                    <a:pt x="17385" y="4739"/>
                    <a:pt x="17559" y="4566"/>
                  </a:cubicBezTo>
                  <a:cubicBezTo>
                    <a:pt x="17934" y="4190"/>
                    <a:pt x="17911" y="3580"/>
                    <a:pt x="17512" y="3228"/>
                  </a:cubicBezTo>
                  <a:cubicBezTo>
                    <a:pt x="15036" y="1083"/>
                    <a:pt x="11952" y="1"/>
                    <a:pt x="88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34"/>
            <p:cNvSpPr/>
            <p:nvPr/>
          </p:nvSpPr>
          <p:spPr>
            <a:xfrm>
              <a:off x="1599150" y="1902675"/>
              <a:ext cx="415475" cy="254300"/>
            </a:xfrm>
            <a:custGeom>
              <a:rect b="b" l="l" r="r" t="t"/>
              <a:pathLst>
                <a:path extrusionOk="0" h="10172" w="16619">
                  <a:moveTo>
                    <a:pt x="15577" y="0"/>
                  </a:moveTo>
                  <a:cubicBezTo>
                    <a:pt x="15200" y="0"/>
                    <a:pt x="14835" y="242"/>
                    <a:pt x="14717" y="615"/>
                  </a:cubicBezTo>
                  <a:cubicBezTo>
                    <a:pt x="13133" y="5328"/>
                    <a:pt x="8727" y="8353"/>
                    <a:pt x="3949" y="8353"/>
                  </a:cubicBezTo>
                  <a:cubicBezTo>
                    <a:pt x="3063" y="8353"/>
                    <a:pt x="2164" y="8249"/>
                    <a:pt x="1268" y="8032"/>
                  </a:cubicBezTo>
                  <a:cubicBezTo>
                    <a:pt x="1192" y="8013"/>
                    <a:pt x="1115" y="8004"/>
                    <a:pt x="1040" y="8004"/>
                  </a:cubicBezTo>
                  <a:cubicBezTo>
                    <a:pt x="654" y="8004"/>
                    <a:pt x="303" y="8246"/>
                    <a:pt x="165" y="8619"/>
                  </a:cubicBezTo>
                  <a:cubicBezTo>
                    <a:pt x="1" y="9112"/>
                    <a:pt x="283" y="9652"/>
                    <a:pt x="799" y="9793"/>
                  </a:cubicBezTo>
                  <a:cubicBezTo>
                    <a:pt x="1848" y="10048"/>
                    <a:pt x="2901" y="10171"/>
                    <a:pt x="3939" y="10171"/>
                  </a:cubicBezTo>
                  <a:cubicBezTo>
                    <a:pt x="9470" y="10171"/>
                    <a:pt x="14573" y="6680"/>
                    <a:pt x="16431" y="1226"/>
                  </a:cubicBezTo>
                  <a:cubicBezTo>
                    <a:pt x="16618" y="733"/>
                    <a:pt x="16313" y="169"/>
                    <a:pt x="15797" y="29"/>
                  </a:cubicBezTo>
                  <a:cubicBezTo>
                    <a:pt x="15724" y="9"/>
                    <a:pt x="15650" y="0"/>
                    <a:pt x="1557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0" name="Google Shape;400;p34"/>
          <p:cNvGrpSpPr/>
          <p:nvPr/>
        </p:nvGrpSpPr>
        <p:grpSpPr>
          <a:xfrm>
            <a:off x="1302650" y="1440300"/>
            <a:ext cx="791000" cy="774575"/>
            <a:chOff x="7012100" y="1504300"/>
            <a:chExt cx="791000" cy="774575"/>
          </a:xfrm>
        </p:grpSpPr>
        <p:sp>
          <p:nvSpPr>
            <p:cNvPr id="401" name="Google Shape;401;p34"/>
            <p:cNvSpPr/>
            <p:nvPr/>
          </p:nvSpPr>
          <p:spPr>
            <a:xfrm>
              <a:off x="7198700" y="1735500"/>
              <a:ext cx="365000" cy="312575"/>
            </a:xfrm>
            <a:custGeom>
              <a:rect b="b" l="l" r="r" t="t"/>
              <a:pathLst>
                <a:path extrusionOk="0" h="12503" w="14600">
                  <a:moveTo>
                    <a:pt x="7238" y="5757"/>
                  </a:moveTo>
                  <a:cubicBezTo>
                    <a:pt x="7596" y="5757"/>
                    <a:pt x="7956" y="6043"/>
                    <a:pt x="7886" y="6502"/>
                  </a:cubicBezTo>
                  <a:cubicBezTo>
                    <a:pt x="8074" y="6596"/>
                    <a:pt x="8262" y="6690"/>
                    <a:pt x="8450" y="6784"/>
                  </a:cubicBezTo>
                  <a:cubicBezTo>
                    <a:pt x="8943" y="6995"/>
                    <a:pt x="8825" y="7652"/>
                    <a:pt x="8473" y="7887"/>
                  </a:cubicBezTo>
                  <a:cubicBezTo>
                    <a:pt x="7722" y="8380"/>
                    <a:pt x="7088" y="9013"/>
                    <a:pt x="6290" y="9459"/>
                  </a:cubicBezTo>
                  <a:cubicBezTo>
                    <a:pt x="6184" y="9522"/>
                    <a:pt x="6073" y="9549"/>
                    <a:pt x="5967" y="9549"/>
                  </a:cubicBezTo>
                  <a:cubicBezTo>
                    <a:pt x="5514" y="9549"/>
                    <a:pt x="5137" y="9043"/>
                    <a:pt x="5422" y="8567"/>
                  </a:cubicBezTo>
                  <a:cubicBezTo>
                    <a:pt x="5868" y="7816"/>
                    <a:pt x="6290" y="7018"/>
                    <a:pt x="6642" y="6197"/>
                  </a:cubicBezTo>
                  <a:cubicBezTo>
                    <a:pt x="6748" y="5891"/>
                    <a:pt x="6992" y="5757"/>
                    <a:pt x="7238" y="5757"/>
                  </a:cubicBezTo>
                  <a:close/>
                  <a:moveTo>
                    <a:pt x="8356" y="0"/>
                  </a:moveTo>
                  <a:cubicBezTo>
                    <a:pt x="2770" y="0"/>
                    <a:pt x="0" y="6737"/>
                    <a:pt x="3920" y="10656"/>
                  </a:cubicBezTo>
                  <a:cubicBezTo>
                    <a:pt x="5195" y="11932"/>
                    <a:pt x="6763" y="12503"/>
                    <a:pt x="8301" y="12503"/>
                  </a:cubicBezTo>
                  <a:cubicBezTo>
                    <a:pt x="11516" y="12503"/>
                    <a:pt x="14599" y="10007"/>
                    <a:pt x="14599" y="6244"/>
                  </a:cubicBezTo>
                  <a:cubicBezTo>
                    <a:pt x="14599" y="2793"/>
                    <a:pt x="11806" y="0"/>
                    <a:pt x="835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34"/>
            <p:cNvSpPr/>
            <p:nvPr/>
          </p:nvSpPr>
          <p:spPr>
            <a:xfrm>
              <a:off x="7012100" y="1504300"/>
              <a:ext cx="791000" cy="774575"/>
            </a:xfrm>
            <a:custGeom>
              <a:rect b="b" l="l" r="r" t="t"/>
              <a:pathLst>
                <a:path extrusionOk="0" h="30983" w="31640">
                  <a:moveTo>
                    <a:pt x="15820" y="2019"/>
                  </a:moveTo>
                  <a:lnTo>
                    <a:pt x="16735" y="3991"/>
                  </a:lnTo>
                  <a:cubicBezTo>
                    <a:pt x="16430" y="3967"/>
                    <a:pt x="16125" y="3944"/>
                    <a:pt x="15820" y="3944"/>
                  </a:cubicBezTo>
                  <a:cubicBezTo>
                    <a:pt x="15515" y="3944"/>
                    <a:pt x="15210" y="3967"/>
                    <a:pt x="14904" y="3991"/>
                  </a:cubicBezTo>
                  <a:lnTo>
                    <a:pt x="15820" y="2019"/>
                  </a:lnTo>
                  <a:close/>
                  <a:moveTo>
                    <a:pt x="4296" y="14600"/>
                  </a:moveTo>
                  <a:lnTo>
                    <a:pt x="4296" y="14600"/>
                  </a:lnTo>
                  <a:cubicBezTo>
                    <a:pt x="4272" y="14905"/>
                    <a:pt x="4249" y="15210"/>
                    <a:pt x="4249" y="15515"/>
                  </a:cubicBezTo>
                  <a:cubicBezTo>
                    <a:pt x="4249" y="15820"/>
                    <a:pt x="4296" y="16102"/>
                    <a:pt x="4296" y="16407"/>
                  </a:cubicBezTo>
                  <a:lnTo>
                    <a:pt x="2324" y="15515"/>
                  </a:lnTo>
                  <a:lnTo>
                    <a:pt x="4296" y="14600"/>
                  </a:lnTo>
                  <a:close/>
                  <a:moveTo>
                    <a:pt x="27321" y="14576"/>
                  </a:moveTo>
                  <a:lnTo>
                    <a:pt x="29292" y="15492"/>
                  </a:lnTo>
                  <a:lnTo>
                    <a:pt x="27321" y="16407"/>
                  </a:lnTo>
                  <a:cubicBezTo>
                    <a:pt x="27344" y="16102"/>
                    <a:pt x="27368" y="15797"/>
                    <a:pt x="27368" y="15492"/>
                  </a:cubicBezTo>
                  <a:cubicBezTo>
                    <a:pt x="27368" y="15163"/>
                    <a:pt x="27344" y="14881"/>
                    <a:pt x="27321" y="14576"/>
                  </a:cubicBezTo>
                  <a:close/>
                  <a:moveTo>
                    <a:pt x="16712" y="5822"/>
                  </a:moveTo>
                  <a:cubicBezTo>
                    <a:pt x="18660" y="6009"/>
                    <a:pt x="20491" y="6760"/>
                    <a:pt x="21993" y="8028"/>
                  </a:cubicBezTo>
                  <a:lnTo>
                    <a:pt x="21547" y="8474"/>
                  </a:lnTo>
                  <a:cubicBezTo>
                    <a:pt x="21195" y="8826"/>
                    <a:pt x="21195" y="9389"/>
                    <a:pt x="21547" y="9765"/>
                  </a:cubicBezTo>
                  <a:cubicBezTo>
                    <a:pt x="21723" y="9941"/>
                    <a:pt x="21958" y="10029"/>
                    <a:pt x="22192" y="10029"/>
                  </a:cubicBezTo>
                  <a:cubicBezTo>
                    <a:pt x="22427" y="10029"/>
                    <a:pt x="22662" y="9941"/>
                    <a:pt x="22838" y="9765"/>
                  </a:cubicBezTo>
                  <a:lnTo>
                    <a:pt x="23284" y="9295"/>
                  </a:lnTo>
                  <a:cubicBezTo>
                    <a:pt x="24528" y="10798"/>
                    <a:pt x="25302" y="12652"/>
                    <a:pt x="25490" y="14576"/>
                  </a:cubicBezTo>
                  <a:lnTo>
                    <a:pt x="24856" y="14576"/>
                  </a:lnTo>
                  <a:cubicBezTo>
                    <a:pt x="23636" y="14576"/>
                    <a:pt x="23636" y="16407"/>
                    <a:pt x="24856" y="16407"/>
                  </a:cubicBezTo>
                  <a:lnTo>
                    <a:pt x="25490" y="16407"/>
                  </a:lnTo>
                  <a:cubicBezTo>
                    <a:pt x="25302" y="18355"/>
                    <a:pt x="24551" y="20186"/>
                    <a:pt x="23307" y="21688"/>
                  </a:cubicBezTo>
                  <a:lnTo>
                    <a:pt x="22861" y="21242"/>
                  </a:lnTo>
                  <a:cubicBezTo>
                    <a:pt x="22673" y="21066"/>
                    <a:pt x="22439" y="20978"/>
                    <a:pt x="22207" y="20978"/>
                  </a:cubicBezTo>
                  <a:cubicBezTo>
                    <a:pt x="21975" y="20978"/>
                    <a:pt x="21746" y="21066"/>
                    <a:pt x="21570" y="21242"/>
                  </a:cubicBezTo>
                  <a:cubicBezTo>
                    <a:pt x="21218" y="21594"/>
                    <a:pt x="21218" y="22181"/>
                    <a:pt x="21570" y="22533"/>
                  </a:cubicBezTo>
                  <a:lnTo>
                    <a:pt x="22016" y="22979"/>
                  </a:lnTo>
                  <a:cubicBezTo>
                    <a:pt x="20514" y="24223"/>
                    <a:pt x="18683" y="24998"/>
                    <a:pt x="16735" y="25185"/>
                  </a:cubicBezTo>
                  <a:lnTo>
                    <a:pt x="16735" y="24528"/>
                  </a:lnTo>
                  <a:cubicBezTo>
                    <a:pt x="16735" y="23918"/>
                    <a:pt x="16278" y="23613"/>
                    <a:pt x="15820" y="23613"/>
                  </a:cubicBezTo>
                  <a:cubicBezTo>
                    <a:pt x="15362" y="23613"/>
                    <a:pt x="14904" y="23918"/>
                    <a:pt x="14904" y="24528"/>
                  </a:cubicBezTo>
                  <a:lnTo>
                    <a:pt x="14904" y="25185"/>
                  </a:lnTo>
                  <a:cubicBezTo>
                    <a:pt x="12956" y="24998"/>
                    <a:pt x="11126" y="24223"/>
                    <a:pt x="9623" y="22979"/>
                  </a:cubicBezTo>
                  <a:lnTo>
                    <a:pt x="10069" y="22533"/>
                  </a:lnTo>
                  <a:cubicBezTo>
                    <a:pt x="10421" y="22181"/>
                    <a:pt x="10421" y="21594"/>
                    <a:pt x="10069" y="21242"/>
                  </a:cubicBezTo>
                  <a:cubicBezTo>
                    <a:pt x="9893" y="21066"/>
                    <a:pt x="9665" y="20978"/>
                    <a:pt x="9436" y="20978"/>
                  </a:cubicBezTo>
                  <a:cubicBezTo>
                    <a:pt x="9207" y="20978"/>
                    <a:pt x="8978" y="21066"/>
                    <a:pt x="8802" y="21242"/>
                  </a:cubicBezTo>
                  <a:lnTo>
                    <a:pt x="8333" y="21688"/>
                  </a:lnTo>
                  <a:cubicBezTo>
                    <a:pt x="7089" y="20186"/>
                    <a:pt x="6338" y="18355"/>
                    <a:pt x="6150" y="16407"/>
                  </a:cubicBezTo>
                  <a:lnTo>
                    <a:pt x="6783" y="16407"/>
                  </a:lnTo>
                  <a:cubicBezTo>
                    <a:pt x="8004" y="16407"/>
                    <a:pt x="8004" y="14576"/>
                    <a:pt x="6783" y="14576"/>
                  </a:cubicBezTo>
                  <a:lnTo>
                    <a:pt x="6126" y="14576"/>
                  </a:lnTo>
                  <a:cubicBezTo>
                    <a:pt x="6314" y="12652"/>
                    <a:pt x="7089" y="10798"/>
                    <a:pt x="8333" y="9295"/>
                  </a:cubicBezTo>
                  <a:lnTo>
                    <a:pt x="8779" y="9765"/>
                  </a:lnTo>
                  <a:cubicBezTo>
                    <a:pt x="8955" y="9941"/>
                    <a:pt x="9189" y="10029"/>
                    <a:pt x="9424" y="10029"/>
                  </a:cubicBezTo>
                  <a:cubicBezTo>
                    <a:pt x="9659" y="10029"/>
                    <a:pt x="9893" y="9941"/>
                    <a:pt x="10069" y="9765"/>
                  </a:cubicBezTo>
                  <a:cubicBezTo>
                    <a:pt x="10421" y="9389"/>
                    <a:pt x="10421" y="8826"/>
                    <a:pt x="10069" y="8474"/>
                  </a:cubicBezTo>
                  <a:lnTo>
                    <a:pt x="9600" y="8028"/>
                  </a:lnTo>
                  <a:cubicBezTo>
                    <a:pt x="11102" y="6760"/>
                    <a:pt x="12956" y="6009"/>
                    <a:pt x="14904" y="5822"/>
                  </a:cubicBezTo>
                  <a:lnTo>
                    <a:pt x="14904" y="6455"/>
                  </a:lnTo>
                  <a:cubicBezTo>
                    <a:pt x="14893" y="7066"/>
                    <a:pt x="15345" y="7371"/>
                    <a:pt x="15799" y="7371"/>
                  </a:cubicBezTo>
                  <a:cubicBezTo>
                    <a:pt x="16254" y="7371"/>
                    <a:pt x="16712" y="7066"/>
                    <a:pt x="16712" y="6455"/>
                  </a:cubicBezTo>
                  <a:lnTo>
                    <a:pt x="16712" y="5822"/>
                  </a:lnTo>
                  <a:close/>
                  <a:moveTo>
                    <a:pt x="14904" y="27040"/>
                  </a:moveTo>
                  <a:lnTo>
                    <a:pt x="14904" y="27040"/>
                  </a:lnTo>
                  <a:cubicBezTo>
                    <a:pt x="15186" y="27063"/>
                    <a:pt x="15515" y="27086"/>
                    <a:pt x="15820" y="27086"/>
                  </a:cubicBezTo>
                  <a:cubicBezTo>
                    <a:pt x="16125" y="27086"/>
                    <a:pt x="16430" y="27086"/>
                    <a:pt x="16735" y="27040"/>
                  </a:cubicBezTo>
                  <a:lnTo>
                    <a:pt x="16735" y="27040"/>
                  </a:lnTo>
                  <a:lnTo>
                    <a:pt x="15820" y="29011"/>
                  </a:lnTo>
                  <a:lnTo>
                    <a:pt x="14904" y="27040"/>
                  </a:lnTo>
                  <a:close/>
                  <a:moveTo>
                    <a:pt x="15808" y="1"/>
                  </a:moveTo>
                  <a:cubicBezTo>
                    <a:pt x="15192" y="1"/>
                    <a:pt x="14576" y="329"/>
                    <a:pt x="14271" y="987"/>
                  </a:cubicBezTo>
                  <a:lnTo>
                    <a:pt x="12722" y="4366"/>
                  </a:lnTo>
                  <a:cubicBezTo>
                    <a:pt x="8825" y="5470"/>
                    <a:pt x="5774" y="8497"/>
                    <a:pt x="4695" y="12394"/>
                  </a:cubicBezTo>
                  <a:lnTo>
                    <a:pt x="1291" y="13966"/>
                  </a:lnTo>
                  <a:cubicBezTo>
                    <a:pt x="0" y="14553"/>
                    <a:pt x="0" y="16431"/>
                    <a:pt x="1291" y="17017"/>
                  </a:cubicBezTo>
                  <a:lnTo>
                    <a:pt x="4695" y="18590"/>
                  </a:lnTo>
                  <a:cubicBezTo>
                    <a:pt x="5774" y="22486"/>
                    <a:pt x="8825" y="25514"/>
                    <a:pt x="12722" y="26617"/>
                  </a:cubicBezTo>
                  <a:lnTo>
                    <a:pt x="14271" y="29997"/>
                  </a:lnTo>
                  <a:cubicBezTo>
                    <a:pt x="14576" y="30654"/>
                    <a:pt x="15192" y="30983"/>
                    <a:pt x="15808" y="30983"/>
                  </a:cubicBezTo>
                  <a:cubicBezTo>
                    <a:pt x="16424" y="30983"/>
                    <a:pt x="17040" y="30654"/>
                    <a:pt x="17345" y="29997"/>
                  </a:cubicBezTo>
                  <a:lnTo>
                    <a:pt x="18918" y="26617"/>
                  </a:lnTo>
                  <a:cubicBezTo>
                    <a:pt x="22814" y="25514"/>
                    <a:pt x="25842" y="22486"/>
                    <a:pt x="26945" y="18590"/>
                  </a:cubicBezTo>
                  <a:lnTo>
                    <a:pt x="30325" y="17017"/>
                  </a:lnTo>
                  <a:cubicBezTo>
                    <a:pt x="31639" y="16431"/>
                    <a:pt x="31639" y="14553"/>
                    <a:pt x="30325" y="13966"/>
                  </a:cubicBezTo>
                  <a:lnTo>
                    <a:pt x="26945" y="12394"/>
                  </a:lnTo>
                  <a:cubicBezTo>
                    <a:pt x="25842" y="8497"/>
                    <a:pt x="22814" y="5470"/>
                    <a:pt x="18918" y="4366"/>
                  </a:cubicBezTo>
                  <a:lnTo>
                    <a:pt x="17345" y="987"/>
                  </a:lnTo>
                  <a:cubicBezTo>
                    <a:pt x="17040" y="329"/>
                    <a:pt x="16424" y="1"/>
                    <a:pt x="1580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34"/>
            <p:cNvSpPr/>
            <p:nvPr/>
          </p:nvSpPr>
          <p:spPr>
            <a:xfrm>
              <a:off x="7263825" y="1754675"/>
              <a:ext cx="287925" cy="273100"/>
            </a:xfrm>
            <a:custGeom>
              <a:rect b="b" l="l" r="r" t="t"/>
              <a:pathLst>
                <a:path extrusionOk="0" h="10924" w="11517">
                  <a:moveTo>
                    <a:pt x="4436" y="5477"/>
                  </a:moveTo>
                  <a:lnTo>
                    <a:pt x="5727" y="6768"/>
                  </a:lnTo>
                  <a:lnTo>
                    <a:pt x="2981" y="8246"/>
                  </a:lnTo>
                  <a:lnTo>
                    <a:pt x="4436" y="5477"/>
                  </a:lnTo>
                  <a:close/>
                  <a:moveTo>
                    <a:pt x="10000" y="1"/>
                  </a:moveTo>
                  <a:cubicBezTo>
                    <a:pt x="9815" y="1"/>
                    <a:pt x="9624" y="46"/>
                    <a:pt x="9436" y="149"/>
                  </a:cubicBezTo>
                  <a:lnTo>
                    <a:pt x="9436" y="172"/>
                  </a:lnTo>
                  <a:lnTo>
                    <a:pt x="3991" y="3059"/>
                  </a:lnTo>
                  <a:cubicBezTo>
                    <a:pt x="3850" y="3130"/>
                    <a:pt x="3732" y="3247"/>
                    <a:pt x="3638" y="3364"/>
                  </a:cubicBezTo>
                  <a:cubicBezTo>
                    <a:pt x="3498" y="3458"/>
                    <a:pt x="3380" y="3599"/>
                    <a:pt x="3310" y="3740"/>
                  </a:cubicBezTo>
                  <a:lnTo>
                    <a:pt x="423" y="9185"/>
                  </a:lnTo>
                  <a:cubicBezTo>
                    <a:pt x="0" y="10031"/>
                    <a:pt x="678" y="10923"/>
                    <a:pt x="1505" y="10923"/>
                  </a:cubicBezTo>
                  <a:cubicBezTo>
                    <a:pt x="1688" y="10923"/>
                    <a:pt x="1878" y="10879"/>
                    <a:pt x="2066" y="10781"/>
                  </a:cubicBezTo>
                  <a:lnTo>
                    <a:pt x="7488" y="7894"/>
                  </a:lnTo>
                  <a:cubicBezTo>
                    <a:pt x="7629" y="7824"/>
                    <a:pt x="7769" y="7706"/>
                    <a:pt x="7863" y="7589"/>
                  </a:cubicBezTo>
                  <a:cubicBezTo>
                    <a:pt x="7981" y="7472"/>
                    <a:pt x="8098" y="7354"/>
                    <a:pt x="8168" y="7214"/>
                  </a:cubicBezTo>
                  <a:lnTo>
                    <a:pt x="11055" y="1792"/>
                  </a:lnTo>
                  <a:cubicBezTo>
                    <a:pt x="11516" y="928"/>
                    <a:pt x="10830" y="1"/>
                    <a:pt x="1000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0B399"/>
        </a:solidFill>
      </p:bgPr>
    </p:bg>
    <p:spTree>
      <p:nvGrpSpPr>
        <p:cNvPr id="407" name="Shape 407"/>
        <p:cNvGrpSpPr/>
        <p:nvPr/>
      </p:nvGrpSpPr>
      <p:grpSpPr>
        <a:xfrm>
          <a:off x="0" y="0"/>
          <a:ext cx="0" cy="0"/>
          <a:chOff x="0" y="0"/>
          <a:chExt cx="0" cy="0"/>
        </a:xfrm>
      </p:grpSpPr>
      <p:sp>
        <p:nvSpPr>
          <p:cNvPr id="408" name="Google Shape;408;p35"/>
          <p:cNvSpPr txBox="1"/>
          <p:nvPr>
            <p:ph type="title"/>
          </p:nvPr>
        </p:nvSpPr>
        <p:spPr>
          <a:xfrm>
            <a:off x="457200" y="445025"/>
            <a:ext cx="8229600" cy="523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800"/>
              <a:buNone/>
            </a:pPr>
            <a:r>
              <a:rPr lang="en"/>
              <a:t>Graphical </a:t>
            </a:r>
            <a:r>
              <a:rPr lang="en"/>
              <a:t>Representation</a:t>
            </a:r>
            <a:r>
              <a:rPr lang="en"/>
              <a:t> of Cities and Flights</a:t>
            </a:r>
            <a:endParaRPr/>
          </a:p>
        </p:txBody>
      </p:sp>
      <p:grpSp>
        <p:nvGrpSpPr>
          <p:cNvPr id="409" name="Google Shape;409;p35"/>
          <p:cNvGrpSpPr/>
          <p:nvPr/>
        </p:nvGrpSpPr>
        <p:grpSpPr>
          <a:xfrm>
            <a:off x="5121813" y="1305150"/>
            <a:ext cx="3851356" cy="3114812"/>
            <a:chOff x="5158488" y="1415200"/>
            <a:chExt cx="3851356" cy="3114812"/>
          </a:xfrm>
        </p:grpSpPr>
        <p:grpSp>
          <p:nvGrpSpPr>
            <p:cNvPr id="410" name="Google Shape;410;p35"/>
            <p:cNvGrpSpPr/>
            <p:nvPr/>
          </p:nvGrpSpPr>
          <p:grpSpPr>
            <a:xfrm>
              <a:off x="5158488" y="1907800"/>
              <a:ext cx="3851356" cy="2622212"/>
              <a:chOff x="5481338" y="1872325"/>
              <a:chExt cx="3851356" cy="2622212"/>
            </a:xfrm>
          </p:grpSpPr>
          <p:sp>
            <p:nvSpPr>
              <p:cNvPr id="411" name="Google Shape;411;p35"/>
              <p:cNvSpPr txBox="1"/>
              <p:nvPr/>
            </p:nvSpPr>
            <p:spPr>
              <a:xfrm>
                <a:off x="5721449" y="3602444"/>
                <a:ext cx="3602100" cy="335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1700">
                    <a:latin typeface="Fira Sans Extra Condensed"/>
                    <a:ea typeface="Fira Sans Extra Condensed"/>
                    <a:cs typeface="Fira Sans Extra Condensed"/>
                    <a:sym typeface="Fira Sans Extra Condensed"/>
                  </a:rPr>
                  <a:t>Arrows</a:t>
                </a:r>
                <a:endParaRPr b="1" i="0" sz="1700" u="none" cap="none" strike="noStrike">
                  <a:solidFill>
                    <a:srgbClr val="000000"/>
                  </a:solidFill>
                  <a:latin typeface="Fira Sans Extra Condensed"/>
                  <a:ea typeface="Fira Sans Extra Condensed"/>
                  <a:cs typeface="Fira Sans Extra Condensed"/>
                  <a:sym typeface="Fira Sans Extra Condensed"/>
                </a:endParaRPr>
              </a:p>
            </p:txBody>
          </p:sp>
          <p:sp>
            <p:nvSpPr>
              <p:cNvPr id="412" name="Google Shape;412;p35"/>
              <p:cNvSpPr txBox="1"/>
              <p:nvPr/>
            </p:nvSpPr>
            <p:spPr>
              <a:xfrm>
                <a:off x="5721473" y="3941937"/>
                <a:ext cx="3192300" cy="552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1200">
                    <a:latin typeface="Roboto"/>
                    <a:ea typeface="Roboto"/>
                    <a:cs typeface="Roboto"/>
                    <a:sym typeface="Roboto"/>
                  </a:rPr>
                  <a:t>Arrows represent direction of flights</a:t>
                </a:r>
                <a:endParaRPr b="0" i="0" sz="1200" u="none" cap="none" strike="noStrike">
                  <a:solidFill>
                    <a:srgbClr val="000000"/>
                  </a:solidFill>
                  <a:latin typeface="Roboto"/>
                  <a:ea typeface="Roboto"/>
                  <a:cs typeface="Roboto"/>
                  <a:sym typeface="Roboto"/>
                </a:endParaRPr>
              </a:p>
            </p:txBody>
          </p:sp>
          <p:sp>
            <p:nvSpPr>
              <p:cNvPr id="413" name="Google Shape;413;p35"/>
              <p:cNvSpPr txBox="1"/>
              <p:nvPr/>
            </p:nvSpPr>
            <p:spPr>
              <a:xfrm>
                <a:off x="5725601" y="1872325"/>
                <a:ext cx="3279600" cy="335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1700">
                    <a:solidFill>
                      <a:schemeClr val="dk1"/>
                    </a:solidFill>
                    <a:latin typeface="Fira Sans Extra Condensed"/>
                    <a:ea typeface="Fira Sans Extra Condensed"/>
                    <a:cs typeface="Fira Sans Extra Condensed"/>
                    <a:sym typeface="Fira Sans Extra Condensed"/>
                  </a:rPr>
                  <a:t>Vertices</a:t>
                </a:r>
                <a:endParaRPr b="1" i="0" sz="1700" u="none" cap="none" strike="noStrike">
                  <a:solidFill>
                    <a:schemeClr val="dk1"/>
                  </a:solidFill>
                  <a:latin typeface="Fira Sans Extra Condensed"/>
                  <a:ea typeface="Fira Sans Extra Condensed"/>
                  <a:cs typeface="Fira Sans Extra Condensed"/>
                  <a:sym typeface="Fira Sans Extra Condensed"/>
                </a:endParaRPr>
              </a:p>
            </p:txBody>
          </p:sp>
          <p:sp>
            <p:nvSpPr>
              <p:cNvPr id="414" name="Google Shape;414;p35"/>
              <p:cNvSpPr txBox="1"/>
              <p:nvPr/>
            </p:nvSpPr>
            <p:spPr>
              <a:xfrm>
                <a:off x="5721479" y="2207425"/>
                <a:ext cx="3192300" cy="55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1200">
                    <a:solidFill>
                      <a:schemeClr val="dk1"/>
                    </a:solidFill>
                    <a:latin typeface="Roboto"/>
                    <a:ea typeface="Roboto"/>
                    <a:cs typeface="Roboto"/>
                    <a:sym typeface="Roboto"/>
                  </a:rPr>
                  <a:t>Vertices represent </a:t>
                </a:r>
                <a:r>
                  <a:rPr lang="en" sz="1200">
                    <a:solidFill>
                      <a:schemeClr val="dk1"/>
                    </a:solidFill>
                    <a:latin typeface="Roboto"/>
                    <a:ea typeface="Roboto"/>
                    <a:cs typeface="Roboto"/>
                    <a:sym typeface="Roboto"/>
                  </a:rPr>
                  <a:t>cities</a:t>
                </a:r>
                <a:endParaRPr b="0" i="0" sz="1200" u="none" cap="none" strike="noStrike">
                  <a:solidFill>
                    <a:schemeClr val="dk1"/>
                  </a:solidFill>
                  <a:latin typeface="Roboto"/>
                  <a:ea typeface="Roboto"/>
                  <a:cs typeface="Roboto"/>
                  <a:sym typeface="Roboto"/>
                </a:endParaRPr>
              </a:p>
            </p:txBody>
          </p:sp>
          <p:sp>
            <p:nvSpPr>
              <p:cNvPr id="415" name="Google Shape;415;p35"/>
              <p:cNvSpPr txBox="1"/>
              <p:nvPr/>
            </p:nvSpPr>
            <p:spPr>
              <a:xfrm>
                <a:off x="5721474" y="3074525"/>
                <a:ext cx="3192300" cy="554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Edges represent flights between cities</a:t>
                </a:r>
                <a:endParaRPr b="0" i="0" sz="1200" u="none" cap="none" strike="noStrike">
                  <a:solidFill>
                    <a:srgbClr val="000000"/>
                  </a:solidFill>
                  <a:latin typeface="Roboto"/>
                  <a:ea typeface="Roboto"/>
                  <a:cs typeface="Roboto"/>
                  <a:sym typeface="Roboto"/>
                </a:endParaRPr>
              </a:p>
            </p:txBody>
          </p:sp>
          <p:sp>
            <p:nvSpPr>
              <p:cNvPr id="416" name="Google Shape;416;p35"/>
              <p:cNvSpPr/>
              <p:nvPr/>
            </p:nvSpPr>
            <p:spPr>
              <a:xfrm>
                <a:off x="5481338" y="1985310"/>
                <a:ext cx="210300" cy="210300"/>
              </a:xfrm>
              <a:prstGeom prst="ellipse">
                <a:avLst/>
              </a:prstGeom>
              <a:solidFill>
                <a:srgbClr val="CFD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35"/>
              <p:cNvSpPr txBox="1"/>
              <p:nvPr/>
            </p:nvSpPr>
            <p:spPr>
              <a:xfrm>
                <a:off x="5730594" y="2731463"/>
                <a:ext cx="3602100" cy="335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1700">
                    <a:solidFill>
                      <a:schemeClr val="dk1"/>
                    </a:solidFill>
                    <a:latin typeface="Fira Sans Extra Condensed"/>
                    <a:ea typeface="Fira Sans Extra Condensed"/>
                    <a:cs typeface="Fira Sans Extra Condensed"/>
                    <a:sym typeface="Fira Sans Extra Condensed"/>
                  </a:rPr>
                  <a:t>Edges</a:t>
                </a:r>
                <a:endParaRPr b="1" i="0" sz="1700" u="none" cap="none" strike="noStrike">
                  <a:solidFill>
                    <a:schemeClr val="dk1"/>
                  </a:solidFill>
                  <a:latin typeface="Fira Sans Extra Condensed"/>
                  <a:ea typeface="Fira Sans Extra Condensed"/>
                  <a:cs typeface="Fira Sans Extra Condensed"/>
                  <a:sym typeface="Fira Sans Extra Condensed"/>
                </a:endParaRPr>
              </a:p>
            </p:txBody>
          </p:sp>
          <p:sp>
            <p:nvSpPr>
              <p:cNvPr id="418" name="Google Shape;418;p35"/>
              <p:cNvSpPr/>
              <p:nvPr/>
            </p:nvSpPr>
            <p:spPr>
              <a:xfrm>
                <a:off x="5481351" y="2856286"/>
                <a:ext cx="210300" cy="210300"/>
              </a:xfrm>
              <a:prstGeom prst="ellipse">
                <a:avLst/>
              </a:prstGeom>
              <a:solidFill>
                <a:srgbClr val="DAE7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35"/>
              <p:cNvSpPr/>
              <p:nvPr/>
            </p:nvSpPr>
            <p:spPr>
              <a:xfrm>
                <a:off x="5481355" y="3727254"/>
                <a:ext cx="210300" cy="210300"/>
              </a:xfrm>
              <a:prstGeom prst="ellipse">
                <a:avLst/>
              </a:prstGeom>
              <a:solidFill>
                <a:srgbClr val="ECEF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20" name="Google Shape;420;p35"/>
            <p:cNvSpPr txBox="1"/>
            <p:nvPr/>
          </p:nvSpPr>
          <p:spPr>
            <a:xfrm>
              <a:off x="5393075" y="1415200"/>
              <a:ext cx="30000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Fira Sans Extra Condensed Medium"/>
                  <a:ea typeface="Fira Sans Extra Condensed Medium"/>
                  <a:cs typeface="Fira Sans Extra Condensed Medium"/>
                  <a:sym typeface="Fira Sans Extra Condensed Medium"/>
                </a:rPr>
                <a:t>Structures of Flight Graph</a:t>
              </a:r>
              <a:endParaRPr sz="2000">
                <a:solidFill>
                  <a:schemeClr val="dk1"/>
                </a:solidFill>
                <a:latin typeface="Fira Sans Extra Condensed Medium"/>
                <a:ea typeface="Fira Sans Extra Condensed Medium"/>
                <a:cs typeface="Fira Sans Extra Condensed Medium"/>
                <a:sym typeface="Fira Sans Extra Condensed Medium"/>
              </a:endParaRPr>
            </a:p>
          </p:txBody>
        </p:sp>
      </p:grpSp>
      <p:pic>
        <p:nvPicPr>
          <p:cNvPr id="421" name="Google Shape;421;p35"/>
          <p:cNvPicPr preferRelativeResize="0"/>
          <p:nvPr/>
        </p:nvPicPr>
        <p:blipFill rotWithShape="1">
          <a:blip r:embed="rId3">
            <a:alphaModFix/>
          </a:blip>
          <a:srcRect b="4172" l="4367" r="2314" t="5313"/>
          <a:stretch/>
        </p:blipFill>
        <p:spPr>
          <a:xfrm>
            <a:off x="895950" y="1004313"/>
            <a:ext cx="3771427" cy="3716475"/>
          </a:xfrm>
          <a:prstGeom prst="rect">
            <a:avLst/>
          </a:prstGeom>
          <a:noFill/>
          <a:ln>
            <a:noFill/>
          </a:ln>
        </p:spPr>
      </p:pic>
      <p:sp>
        <p:nvSpPr>
          <p:cNvPr id="422" name="Google Shape;422;p35"/>
          <p:cNvSpPr txBox="1"/>
          <p:nvPr/>
        </p:nvSpPr>
        <p:spPr>
          <a:xfrm>
            <a:off x="1148300" y="4647400"/>
            <a:ext cx="32667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solidFill>
                  <a:schemeClr val="dk1"/>
                </a:solidFill>
                <a:latin typeface="Roboto"/>
                <a:ea typeface="Roboto"/>
                <a:cs typeface="Roboto"/>
                <a:sym typeface="Roboto"/>
              </a:rPr>
              <a:t>Flight Routes Between Cities - Duration Data</a:t>
            </a:r>
            <a:endParaRPr sz="11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CE4C9"/>
        </a:solidFill>
      </p:bgPr>
    </p:bg>
    <p:spTree>
      <p:nvGrpSpPr>
        <p:cNvPr id="426" name="Shape 426"/>
        <p:cNvGrpSpPr/>
        <p:nvPr/>
      </p:nvGrpSpPr>
      <p:grpSpPr>
        <a:xfrm>
          <a:off x="0" y="0"/>
          <a:ext cx="0" cy="0"/>
          <a:chOff x="0" y="0"/>
          <a:chExt cx="0" cy="0"/>
        </a:xfrm>
      </p:grpSpPr>
      <p:sp>
        <p:nvSpPr>
          <p:cNvPr id="427" name="Google Shape;427;p36"/>
          <p:cNvSpPr txBox="1"/>
          <p:nvPr>
            <p:ph type="title"/>
          </p:nvPr>
        </p:nvSpPr>
        <p:spPr>
          <a:xfrm>
            <a:off x="457200" y="445025"/>
            <a:ext cx="8229600" cy="523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Sample Flight Paths and Comparison</a:t>
            </a:r>
            <a:endParaRPr/>
          </a:p>
        </p:txBody>
      </p:sp>
      <p:grpSp>
        <p:nvGrpSpPr>
          <p:cNvPr id="428" name="Google Shape;428;p36"/>
          <p:cNvGrpSpPr/>
          <p:nvPr/>
        </p:nvGrpSpPr>
        <p:grpSpPr>
          <a:xfrm>
            <a:off x="391150" y="1258189"/>
            <a:ext cx="8361682" cy="3740822"/>
            <a:chOff x="656100" y="1418061"/>
            <a:chExt cx="8082044" cy="3503627"/>
          </a:xfrm>
        </p:grpSpPr>
        <p:grpSp>
          <p:nvGrpSpPr>
            <p:cNvPr id="429" name="Google Shape;429;p36"/>
            <p:cNvGrpSpPr/>
            <p:nvPr/>
          </p:nvGrpSpPr>
          <p:grpSpPr>
            <a:xfrm>
              <a:off x="656100" y="1418061"/>
              <a:ext cx="8082044" cy="3503627"/>
              <a:chOff x="721256" y="1460461"/>
              <a:chExt cx="4859918" cy="3503627"/>
            </a:xfrm>
          </p:grpSpPr>
          <p:sp>
            <p:nvSpPr>
              <p:cNvPr id="430" name="Google Shape;430;p36"/>
              <p:cNvSpPr/>
              <p:nvPr/>
            </p:nvSpPr>
            <p:spPr>
              <a:xfrm>
                <a:off x="721256" y="1507187"/>
                <a:ext cx="2340900" cy="3456900"/>
              </a:xfrm>
              <a:prstGeom prst="roundRect">
                <a:avLst>
                  <a:gd fmla="val 16667" name="adj"/>
                </a:avLst>
              </a:prstGeom>
              <a:solidFill>
                <a:srgbClr val="E6E0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36"/>
              <p:cNvSpPr/>
              <p:nvPr/>
            </p:nvSpPr>
            <p:spPr>
              <a:xfrm>
                <a:off x="3261274" y="1460461"/>
                <a:ext cx="2319900" cy="3456900"/>
              </a:xfrm>
              <a:prstGeom prst="roundRect">
                <a:avLst>
                  <a:gd fmla="val 16667" name="adj"/>
                </a:avLst>
              </a:prstGeom>
              <a:solidFill>
                <a:srgbClr val="DAE7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432" name="Google Shape;432;p36"/>
            <p:cNvPicPr preferRelativeResize="0"/>
            <p:nvPr/>
          </p:nvPicPr>
          <p:blipFill>
            <a:blip r:embed="rId3">
              <a:alphaModFix/>
            </a:blip>
            <a:stretch>
              <a:fillRect/>
            </a:stretch>
          </p:blipFill>
          <p:spPr>
            <a:xfrm>
              <a:off x="4880153" y="1674325"/>
              <a:ext cx="3767327" cy="2944368"/>
            </a:xfrm>
            <a:prstGeom prst="rect">
              <a:avLst/>
            </a:prstGeom>
            <a:noFill/>
            <a:ln>
              <a:noFill/>
            </a:ln>
          </p:spPr>
        </p:pic>
        <p:pic>
          <p:nvPicPr>
            <p:cNvPr id="433" name="Google Shape;433;p36"/>
            <p:cNvPicPr preferRelativeResize="0"/>
            <p:nvPr/>
          </p:nvPicPr>
          <p:blipFill>
            <a:blip r:embed="rId4">
              <a:alphaModFix/>
            </a:blip>
            <a:stretch>
              <a:fillRect/>
            </a:stretch>
          </p:blipFill>
          <p:spPr>
            <a:xfrm>
              <a:off x="769368" y="1959400"/>
              <a:ext cx="3611878" cy="2560321"/>
            </a:xfrm>
            <a:prstGeom prst="rect">
              <a:avLst/>
            </a:prstGeom>
            <a:noFill/>
            <a:ln>
              <a:noFill/>
            </a:ln>
          </p:spPr>
        </p:pic>
      </p:grpSp>
      <p:grpSp>
        <p:nvGrpSpPr>
          <p:cNvPr id="434" name="Google Shape;434;p36"/>
          <p:cNvGrpSpPr/>
          <p:nvPr/>
        </p:nvGrpSpPr>
        <p:grpSpPr>
          <a:xfrm>
            <a:off x="2867675" y="807400"/>
            <a:ext cx="3408625" cy="415500"/>
            <a:chOff x="2794025" y="973575"/>
            <a:chExt cx="3408625" cy="415500"/>
          </a:xfrm>
        </p:grpSpPr>
        <p:sp>
          <p:nvSpPr>
            <p:cNvPr id="435" name="Google Shape;435;p36"/>
            <p:cNvSpPr txBox="1"/>
            <p:nvPr/>
          </p:nvSpPr>
          <p:spPr>
            <a:xfrm>
              <a:off x="2794025" y="973575"/>
              <a:ext cx="19467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500" u="sng">
                  <a:solidFill>
                    <a:schemeClr val="dk1"/>
                  </a:solidFill>
                  <a:latin typeface="Roboto"/>
                  <a:ea typeface="Roboto"/>
                  <a:cs typeface="Roboto"/>
                  <a:sym typeface="Roboto"/>
                </a:rPr>
                <a:t>San Diego          </a:t>
              </a:r>
              <a:r>
                <a:rPr b="1" lang="en" sz="1500" u="sng">
                  <a:solidFill>
                    <a:schemeClr val="dk1"/>
                  </a:solidFill>
                  <a:latin typeface="Roboto"/>
                  <a:ea typeface="Roboto"/>
                  <a:cs typeface="Roboto"/>
                  <a:sym typeface="Roboto"/>
                </a:rPr>
                <a:t> </a:t>
              </a:r>
              <a:endParaRPr b="1" sz="1200">
                <a:solidFill>
                  <a:schemeClr val="dk1"/>
                </a:solidFill>
                <a:latin typeface="Roboto"/>
                <a:ea typeface="Roboto"/>
                <a:cs typeface="Roboto"/>
                <a:sym typeface="Roboto"/>
              </a:endParaRPr>
            </a:p>
          </p:txBody>
        </p:sp>
        <p:cxnSp>
          <p:nvCxnSpPr>
            <p:cNvPr id="436" name="Google Shape;436;p36"/>
            <p:cNvCxnSpPr/>
            <p:nvPr/>
          </p:nvCxnSpPr>
          <p:spPr>
            <a:xfrm>
              <a:off x="4322550" y="1181325"/>
              <a:ext cx="498900" cy="0"/>
            </a:xfrm>
            <a:prstGeom prst="straightConnector1">
              <a:avLst/>
            </a:prstGeom>
            <a:noFill/>
            <a:ln cap="flat" cmpd="sng" w="19050">
              <a:solidFill>
                <a:schemeClr val="dk1"/>
              </a:solidFill>
              <a:prstDash val="solid"/>
              <a:round/>
              <a:headEnd len="med" w="med" type="none"/>
              <a:tailEnd len="med" w="med" type="triangle"/>
            </a:ln>
          </p:spPr>
        </p:cxnSp>
        <p:sp>
          <p:nvSpPr>
            <p:cNvPr id="437" name="Google Shape;437;p36"/>
            <p:cNvSpPr txBox="1"/>
            <p:nvPr/>
          </p:nvSpPr>
          <p:spPr>
            <a:xfrm>
              <a:off x="4322550" y="973575"/>
              <a:ext cx="18801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500" u="sng">
                  <a:solidFill>
                    <a:schemeClr val="dk1"/>
                  </a:solidFill>
                  <a:latin typeface="Roboto"/>
                  <a:ea typeface="Roboto"/>
                  <a:cs typeface="Roboto"/>
                  <a:sym typeface="Roboto"/>
                </a:rPr>
                <a:t>Boston</a:t>
              </a:r>
              <a:r>
                <a:rPr b="1" lang="en" sz="1500" u="sng">
                  <a:solidFill>
                    <a:schemeClr val="dk1"/>
                  </a:solidFill>
                  <a:latin typeface="Roboto"/>
                  <a:ea typeface="Roboto"/>
                  <a:cs typeface="Roboto"/>
                  <a:sym typeface="Roboto"/>
                </a:rPr>
                <a:t>          </a:t>
              </a:r>
              <a:endParaRPr b="1" sz="1200">
                <a:solidFill>
                  <a:schemeClr val="dk1"/>
                </a:solidFill>
                <a:latin typeface="Roboto"/>
                <a:ea typeface="Roboto"/>
                <a:cs typeface="Roboto"/>
                <a:sym typeface="Roboto"/>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CE4C9"/>
        </a:solidFill>
      </p:bgPr>
    </p:bg>
    <p:spTree>
      <p:nvGrpSpPr>
        <p:cNvPr id="441" name="Shape 441"/>
        <p:cNvGrpSpPr/>
        <p:nvPr/>
      </p:nvGrpSpPr>
      <p:grpSpPr>
        <a:xfrm>
          <a:off x="0" y="0"/>
          <a:ext cx="0" cy="0"/>
          <a:chOff x="0" y="0"/>
          <a:chExt cx="0" cy="0"/>
        </a:xfrm>
      </p:grpSpPr>
      <p:sp>
        <p:nvSpPr>
          <p:cNvPr id="442" name="Google Shape;442;p37"/>
          <p:cNvSpPr txBox="1"/>
          <p:nvPr/>
        </p:nvSpPr>
        <p:spPr>
          <a:xfrm>
            <a:off x="2414700" y="1023600"/>
            <a:ext cx="4314600" cy="579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grpSp>
        <p:nvGrpSpPr>
          <p:cNvPr id="443" name="Google Shape;443;p37"/>
          <p:cNvGrpSpPr/>
          <p:nvPr/>
        </p:nvGrpSpPr>
        <p:grpSpPr>
          <a:xfrm>
            <a:off x="457088" y="422499"/>
            <a:ext cx="8358243" cy="4486131"/>
            <a:chOff x="3547575" y="1499900"/>
            <a:chExt cx="2037900" cy="3510000"/>
          </a:xfrm>
        </p:grpSpPr>
        <p:sp>
          <p:nvSpPr>
            <p:cNvPr id="444" name="Google Shape;444;p37"/>
            <p:cNvSpPr/>
            <p:nvPr/>
          </p:nvSpPr>
          <p:spPr>
            <a:xfrm>
              <a:off x="3547576" y="1499900"/>
              <a:ext cx="2033700" cy="3510000"/>
            </a:xfrm>
            <a:prstGeom prst="roundRect">
              <a:avLst>
                <a:gd fmla="val 16667" name="adj"/>
              </a:avLst>
            </a:prstGeom>
            <a:solidFill>
              <a:srgbClr val="ECE4C9"/>
            </a:solidFill>
            <a:ln cap="flat" cmpd="sng" w="28575">
              <a:solidFill>
                <a:srgbClr val="C0B3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37"/>
            <p:cNvSpPr txBox="1"/>
            <p:nvPr/>
          </p:nvSpPr>
          <p:spPr>
            <a:xfrm>
              <a:off x="3651483" y="2572450"/>
              <a:ext cx="1872000" cy="2436000"/>
            </a:xfrm>
            <a:prstGeom prst="rect">
              <a:avLst/>
            </a:prstGeom>
            <a:noFill/>
            <a:ln>
              <a:noFill/>
            </a:ln>
          </p:spPr>
          <p:txBody>
            <a:bodyPr anchorCtr="0" anchor="t" bIns="91425" lIns="91425" spcFirstLastPara="1" rIns="91425" wrap="square" tIns="91425">
              <a:noAutofit/>
            </a:bodyPr>
            <a:lstStyle/>
            <a:p>
              <a:pPr indent="-336550" lvl="0" marL="457200" rtl="0" algn="l">
                <a:lnSpc>
                  <a:spcPct val="115000"/>
                </a:lnSpc>
                <a:spcBef>
                  <a:spcPts val="1200"/>
                </a:spcBef>
                <a:spcAft>
                  <a:spcPts val="0"/>
                </a:spcAft>
                <a:buClr>
                  <a:schemeClr val="dk1"/>
                </a:buClr>
                <a:buSzPts val="1700"/>
                <a:buFont typeface="Fira Sans Extra Condensed"/>
                <a:buChar char="●"/>
              </a:pPr>
              <a:r>
                <a:rPr b="1" lang="en" sz="1700">
                  <a:solidFill>
                    <a:schemeClr val="dk1"/>
                  </a:solidFill>
                  <a:latin typeface="Fira Sans Extra Condensed"/>
                  <a:ea typeface="Fira Sans Extra Condensed"/>
                  <a:cs typeface="Fira Sans Extra Condensed"/>
                  <a:sym typeface="Fira Sans Extra Condensed"/>
                </a:rPr>
                <a:t>Run Dijkstra’s algorithm and A* algorithm from each west coast city to each east coast city on three sets of data</a:t>
              </a:r>
              <a:endParaRPr b="1" sz="1700">
                <a:solidFill>
                  <a:schemeClr val="dk1"/>
                </a:solidFill>
                <a:latin typeface="Fira Sans Extra Condensed"/>
                <a:ea typeface="Fira Sans Extra Condensed"/>
                <a:cs typeface="Fira Sans Extra Condensed"/>
                <a:sym typeface="Fira Sans Extra Condensed"/>
              </a:endParaRPr>
            </a:p>
            <a:p>
              <a:pPr indent="-330200" lvl="1" marL="914400" rtl="0" algn="l">
                <a:lnSpc>
                  <a:spcPct val="115000"/>
                </a:lnSpc>
                <a:spcBef>
                  <a:spcPts val="0"/>
                </a:spcBef>
                <a:spcAft>
                  <a:spcPts val="0"/>
                </a:spcAft>
                <a:buClr>
                  <a:schemeClr val="dk1"/>
                </a:buClr>
                <a:buSzPts val="1600"/>
                <a:buFont typeface="Fira Sans Extra Condensed"/>
                <a:buChar char="○"/>
              </a:pPr>
              <a:r>
                <a:rPr lang="en" sz="1600">
                  <a:solidFill>
                    <a:schemeClr val="dk1"/>
                  </a:solidFill>
                  <a:latin typeface="Fira Sans Extra Condensed"/>
                  <a:ea typeface="Fira Sans Extra Condensed"/>
                  <a:cs typeface="Fira Sans Extra Condensed"/>
                  <a:sym typeface="Fira Sans Extra Condensed"/>
                </a:rPr>
                <a:t>West coast cities: ['Los Angeles', 'Las Vegas', 'Seattle', 'San Diego', 'Denver', 'Portland']</a:t>
              </a:r>
              <a:endParaRPr sz="1600">
                <a:solidFill>
                  <a:schemeClr val="dk1"/>
                </a:solidFill>
                <a:latin typeface="Fira Sans Extra Condensed"/>
                <a:ea typeface="Fira Sans Extra Condensed"/>
                <a:cs typeface="Fira Sans Extra Condensed"/>
                <a:sym typeface="Fira Sans Extra Condensed"/>
              </a:endParaRPr>
            </a:p>
            <a:p>
              <a:pPr indent="-330200" lvl="1" marL="914400" rtl="0" algn="l">
                <a:lnSpc>
                  <a:spcPct val="115000"/>
                </a:lnSpc>
                <a:spcBef>
                  <a:spcPts val="0"/>
                </a:spcBef>
                <a:spcAft>
                  <a:spcPts val="0"/>
                </a:spcAft>
                <a:buClr>
                  <a:schemeClr val="dk1"/>
                </a:buClr>
                <a:buSzPts val="1600"/>
                <a:buFont typeface="Fira Sans Extra Condensed"/>
                <a:buChar char="○"/>
              </a:pPr>
              <a:r>
                <a:rPr lang="en" sz="1600">
                  <a:solidFill>
                    <a:schemeClr val="dk1"/>
                  </a:solidFill>
                  <a:latin typeface="Fira Sans Extra Condensed"/>
                  <a:ea typeface="Fira Sans Extra Condensed"/>
                  <a:cs typeface="Fira Sans Extra Condensed"/>
                  <a:sym typeface="Fira Sans Extra Condensed"/>
                </a:rPr>
                <a:t>East coast cities: ['New York', 'Boston', 'Washington, D.C.', 'Philadelphia', 'Miami', 'Charleston', 'Atlanta']</a:t>
              </a:r>
              <a:endParaRPr sz="1600">
                <a:solidFill>
                  <a:schemeClr val="dk1"/>
                </a:solidFill>
                <a:latin typeface="Fira Sans Extra Condensed"/>
                <a:ea typeface="Fira Sans Extra Condensed"/>
                <a:cs typeface="Fira Sans Extra Condensed"/>
                <a:sym typeface="Fira Sans Extra Condensed"/>
              </a:endParaRPr>
            </a:p>
            <a:p>
              <a:pPr indent="-330200" lvl="1" marL="914400" rtl="0" algn="l">
                <a:lnSpc>
                  <a:spcPct val="115000"/>
                </a:lnSpc>
                <a:spcBef>
                  <a:spcPts val="0"/>
                </a:spcBef>
                <a:spcAft>
                  <a:spcPts val="0"/>
                </a:spcAft>
                <a:buClr>
                  <a:schemeClr val="dk1"/>
                </a:buClr>
                <a:buSzPts val="1600"/>
                <a:buFont typeface="Fira Sans Extra Condensed"/>
                <a:buChar char="○"/>
              </a:pPr>
              <a:r>
                <a:rPr lang="en" sz="1600">
                  <a:solidFill>
                    <a:schemeClr val="dk1"/>
                  </a:solidFill>
                  <a:latin typeface="Fira Sans Extra Condensed"/>
                  <a:ea typeface="Fira Sans Extra Condensed"/>
                  <a:cs typeface="Fira Sans Extra Condensed"/>
                  <a:sym typeface="Fira Sans Extra Condensed"/>
                </a:rPr>
                <a:t>Datasets: ['flight_duration', 'flight_fare', 'flight_weight']</a:t>
              </a:r>
              <a:endParaRPr sz="1600">
                <a:solidFill>
                  <a:schemeClr val="dk1"/>
                </a:solidFill>
                <a:latin typeface="Fira Sans Extra Condensed"/>
                <a:ea typeface="Fira Sans Extra Condensed"/>
                <a:cs typeface="Fira Sans Extra Condensed"/>
                <a:sym typeface="Fira Sans Extra Condensed"/>
              </a:endParaRPr>
            </a:p>
            <a:p>
              <a:pPr indent="-336550" lvl="0" marL="457200" rtl="0" algn="l">
                <a:lnSpc>
                  <a:spcPct val="115000"/>
                </a:lnSpc>
                <a:spcBef>
                  <a:spcPts val="0"/>
                </a:spcBef>
                <a:spcAft>
                  <a:spcPts val="0"/>
                </a:spcAft>
                <a:buClr>
                  <a:schemeClr val="dk1"/>
                </a:buClr>
                <a:buSzPts val="1700"/>
                <a:buFont typeface="Fira Sans Extra Condensed"/>
                <a:buChar char="●"/>
              </a:pPr>
              <a:r>
                <a:rPr b="1" lang="en" sz="1700">
                  <a:solidFill>
                    <a:schemeClr val="dk1"/>
                  </a:solidFill>
                  <a:latin typeface="Fira Sans Extra Condensed"/>
                  <a:ea typeface="Fira Sans Extra Condensed"/>
                  <a:cs typeface="Fira Sans Extra Condensed"/>
                  <a:sym typeface="Fira Sans Extra Condensed"/>
                </a:rPr>
                <a:t>Record Dijkstra’s and A* algorithm runtime, paths, duration, price, and weighted duration and price, and count </a:t>
              </a:r>
              <a:endParaRPr b="1" sz="1700">
                <a:solidFill>
                  <a:schemeClr val="dk1"/>
                </a:solidFill>
                <a:latin typeface="Fira Sans Extra Condensed"/>
                <a:ea typeface="Fira Sans Extra Condensed"/>
                <a:cs typeface="Fira Sans Extra Condensed"/>
                <a:sym typeface="Fira Sans Extra Condensed"/>
              </a:endParaRPr>
            </a:p>
            <a:p>
              <a:pPr indent="-336550" lvl="0" marL="457200" rtl="0" algn="l">
                <a:lnSpc>
                  <a:spcPct val="115000"/>
                </a:lnSpc>
                <a:spcBef>
                  <a:spcPts val="0"/>
                </a:spcBef>
                <a:spcAft>
                  <a:spcPts val="0"/>
                </a:spcAft>
                <a:buClr>
                  <a:schemeClr val="dk1"/>
                </a:buClr>
                <a:buSzPts val="1700"/>
                <a:buFont typeface="Fira Sans Extra Condensed"/>
                <a:buChar char="●"/>
              </a:pPr>
              <a:r>
                <a:rPr b="1" lang="en" sz="1700">
                  <a:solidFill>
                    <a:schemeClr val="dk1"/>
                  </a:solidFill>
                  <a:latin typeface="Fira Sans Extra Condensed"/>
                  <a:ea typeface="Fira Sans Extra Condensed"/>
                  <a:cs typeface="Fira Sans Extra Condensed"/>
                  <a:sym typeface="Fira Sans Extra Condensed"/>
                </a:rPr>
                <a:t>Compare results for the two algorithms</a:t>
              </a:r>
              <a:endParaRPr b="1" sz="1700">
                <a:solidFill>
                  <a:schemeClr val="dk1"/>
                </a:solidFill>
                <a:latin typeface="Fira Sans Extra Condensed"/>
                <a:ea typeface="Fira Sans Extra Condensed"/>
                <a:cs typeface="Fira Sans Extra Condensed"/>
                <a:sym typeface="Fira Sans Extra Condensed"/>
              </a:endParaRPr>
            </a:p>
            <a:p>
              <a:pPr indent="0" lvl="0" marL="0" marR="0" rtl="0" algn="ctr">
                <a:lnSpc>
                  <a:spcPct val="100000"/>
                </a:lnSpc>
                <a:spcBef>
                  <a:spcPts val="1200"/>
                </a:spcBef>
                <a:spcAft>
                  <a:spcPts val="0"/>
                </a:spcAft>
                <a:buClr>
                  <a:srgbClr val="000000"/>
                </a:buClr>
                <a:buSzPts val="1200"/>
                <a:buFont typeface="Arial"/>
                <a:buNone/>
              </a:pPr>
              <a:r>
                <a:t/>
              </a:r>
              <a:endParaRPr sz="2500">
                <a:solidFill>
                  <a:schemeClr val="dk1"/>
                </a:solidFill>
                <a:latin typeface="Fira Sans Extra Condensed Medium"/>
                <a:ea typeface="Fira Sans Extra Condensed Medium"/>
                <a:cs typeface="Fira Sans Extra Condensed Medium"/>
                <a:sym typeface="Fira Sans Extra Condensed Medium"/>
              </a:endParaRPr>
            </a:p>
          </p:txBody>
        </p:sp>
        <p:sp>
          <p:nvSpPr>
            <p:cNvPr id="446" name="Google Shape;446;p37"/>
            <p:cNvSpPr txBox="1"/>
            <p:nvPr/>
          </p:nvSpPr>
          <p:spPr>
            <a:xfrm>
              <a:off x="3939676" y="1603320"/>
              <a:ext cx="1253700" cy="26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rPr lang="en" sz="2800">
                  <a:solidFill>
                    <a:schemeClr val="dk1"/>
                  </a:solidFill>
                  <a:latin typeface="Fira Sans Extra Condensed Medium"/>
                  <a:ea typeface="Fira Sans Extra Condensed Medium"/>
                  <a:cs typeface="Fira Sans Extra Condensed Medium"/>
                  <a:sym typeface="Fira Sans Extra Condensed Medium"/>
                </a:rPr>
                <a:t>Experiment </a:t>
              </a:r>
              <a:endParaRPr sz="2800">
                <a:solidFill>
                  <a:schemeClr val="dk1"/>
                </a:solidFill>
                <a:latin typeface="Fira Sans Extra Condensed Medium"/>
                <a:ea typeface="Fira Sans Extra Condensed Medium"/>
                <a:cs typeface="Fira Sans Extra Condensed Medium"/>
                <a:sym typeface="Fira Sans Extra Condensed Medium"/>
              </a:endParaRPr>
            </a:p>
            <a:p>
              <a:pPr indent="0" lvl="0" marL="0" marR="0" rtl="0" algn="ctr">
                <a:lnSpc>
                  <a:spcPct val="100000"/>
                </a:lnSpc>
                <a:spcBef>
                  <a:spcPts val="0"/>
                </a:spcBef>
                <a:spcAft>
                  <a:spcPts val="0"/>
                </a:spcAft>
                <a:buClr>
                  <a:srgbClr val="000000"/>
                </a:buClr>
                <a:buSzPts val="2500"/>
                <a:buFont typeface="Arial"/>
                <a:buNone/>
              </a:pPr>
              <a:r>
                <a:rPr lang="en" sz="2800">
                  <a:solidFill>
                    <a:schemeClr val="dk1"/>
                  </a:solidFill>
                  <a:latin typeface="Fira Sans Extra Condensed Medium"/>
                  <a:ea typeface="Fira Sans Extra Condensed Medium"/>
                  <a:cs typeface="Fira Sans Extra Condensed Medium"/>
                  <a:sym typeface="Fira Sans Extra Condensed Medium"/>
                </a:rPr>
                <a:t>Setup and Steps</a:t>
              </a:r>
              <a:endParaRPr b="1" sz="2500">
                <a:solidFill>
                  <a:schemeClr val="dk1"/>
                </a:solidFill>
                <a:latin typeface="Fira Sans Extra Condensed"/>
                <a:ea typeface="Fira Sans Extra Condensed"/>
                <a:cs typeface="Fira Sans Extra Condensed"/>
                <a:sym typeface="Fira Sans Extra Condensed"/>
              </a:endParaRPr>
            </a:p>
          </p:txBody>
        </p:sp>
        <p:cxnSp>
          <p:nvCxnSpPr>
            <p:cNvPr id="447" name="Google Shape;447;p37"/>
            <p:cNvCxnSpPr/>
            <p:nvPr/>
          </p:nvCxnSpPr>
          <p:spPr>
            <a:xfrm flipH="1" rot="10800000">
              <a:off x="3547575" y="2457975"/>
              <a:ext cx="2037900" cy="13500"/>
            </a:xfrm>
            <a:prstGeom prst="straightConnector1">
              <a:avLst/>
            </a:prstGeom>
            <a:noFill/>
            <a:ln cap="flat" cmpd="sng" w="28575">
              <a:solidFill>
                <a:srgbClr val="C0B399"/>
              </a:solidFill>
              <a:prstDash val="solid"/>
              <a:round/>
              <a:headEnd len="sm" w="sm" type="none"/>
              <a:tailEnd len="sm" w="sm" type="none"/>
            </a:ln>
          </p:spPr>
        </p:cxn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CE4C9"/>
        </a:solidFill>
      </p:bgPr>
    </p:bg>
    <p:spTree>
      <p:nvGrpSpPr>
        <p:cNvPr id="451" name="Shape 451"/>
        <p:cNvGrpSpPr/>
        <p:nvPr/>
      </p:nvGrpSpPr>
      <p:grpSpPr>
        <a:xfrm>
          <a:off x="0" y="0"/>
          <a:ext cx="0" cy="0"/>
          <a:chOff x="0" y="0"/>
          <a:chExt cx="0" cy="0"/>
        </a:xfrm>
      </p:grpSpPr>
      <p:sp>
        <p:nvSpPr>
          <p:cNvPr id="452" name="Google Shape;452;p38"/>
          <p:cNvSpPr txBox="1"/>
          <p:nvPr>
            <p:ph type="title"/>
          </p:nvPr>
        </p:nvSpPr>
        <p:spPr>
          <a:xfrm>
            <a:off x="457213" y="445100"/>
            <a:ext cx="8229600" cy="523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Results: Time Comparison</a:t>
            </a:r>
            <a:endParaRPr/>
          </a:p>
        </p:txBody>
      </p:sp>
      <p:sp>
        <p:nvSpPr>
          <p:cNvPr id="453" name="Google Shape;453;p38"/>
          <p:cNvSpPr/>
          <p:nvPr/>
        </p:nvSpPr>
        <p:spPr>
          <a:xfrm>
            <a:off x="597441" y="968909"/>
            <a:ext cx="8072772" cy="3941082"/>
          </a:xfrm>
          <a:prstGeom prst="roundRect">
            <a:avLst>
              <a:gd fmla="val 16667" name="adj"/>
            </a:avLst>
          </a:prstGeom>
          <a:solidFill>
            <a:srgbClr val="E6E0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54" name="Google Shape;454;p38"/>
          <p:cNvPicPr preferRelativeResize="0"/>
          <p:nvPr/>
        </p:nvPicPr>
        <p:blipFill>
          <a:blip r:embed="rId3">
            <a:alphaModFix/>
          </a:blip>
          <a:stretch>
            <a:fillRect/>
          </a:stretch>
        </p:blipFill>
        <p:spPr>
          <a:xfrm>
            <a:off x="1514400" y="1072550"/>
            <a:ext cx="6238875" cy="3733800"/>
          </a:xfrm>
          <a:prstGeom prst="rect">
            <a:avLst/>
          </a:prstGeom>
          <a:solidFill>
            <a:srgbClr val="E6E0DD"/>
          </a:solid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CE4C9"/>
        </a:solidFill>
      </p:bgPr>
    </p:bg>
    <p:spTree>
      <p:nvGrpSpPr>
        <p:cNvPr id="458" name="Shape 458"/>
        <p:cNvGrpSpPr/>
        <p:nvPr/>
      </p:nvGrpSpPr>
      <p:grpSpPr>
        <a:xfrm>
          <a:off x="0" y="0"/>
          <a:ext cx="0" cy="0"/>
          <a:chOff x="0" y="0"/>
          <a:chExt cx="0" cy="0"/>
        </a:xfrm>
      </p:grpSpPr>
      <p:sp>
        <p:nvSpPr>
          <p:cNvPr id="459" name="Google Shape;459;p39"/>
          <p:cNvSpPr txBox="1"/>
          <p:nvPr>
            <p:ph type="title"/>
          </p:nvPr>
        </p:nvSpPr>
        <p:spPr>
          <a:xfrm>
            <a:off x="457213" y="445100"/>
            <a:ext cx="8229600" cy="523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Results: Path Comparison</a:t>
            </a:r>
            <a:endParaRPr/>
          </a:p>
        </p:txBody>
      </p:sp>
      <p:sp>
        <p:nvSpPr>
          <p:cNvPr id="460" name="Google Shape;460;p39"/>
          <p:cNvSpPr/>
          <p:nvPr/>
        </p:nvSpPr>
        <p:spPr>
          <a:xfrm>
            <a:off x="597441" y="968909"/>
            <a:ext cx="8072700" cy="3941100"/>
          </a:xfrm>
          <a:prstGeom prst="roundRect">
            <a:avLst>
              <a:gd fmla="val 16667" name="adj"/>
            </a:avLst>
          </a:prstGeom>
          <a:solidFill>
            <a:srgbClr val="E6E0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61" name="Google Shape;461;p39"/>
          <p:cNvPicPr preferRelativeResize="0"/>
          <p:nvPr/>
        </p:nvPicPr>
        <p:blipFill>
          <a:blip r:embed="rId3">
            <a:alphaModFix/>
          </a:blip>
          <a:stretch>
            <a:fillRect/>
          </a:stretch>
        </p:blipFill>
        <p:spPr>
          <a:xfrm>
            <a:off x="1638175" y="1117050"/>
            <a:ext cx="5991225" cy="3733800"/>
          </a:xfrm>
          <a:prstGeom prst="rect">
            <a:avLst/>
          </a:prstGeom>
          <a:solidFill>
            <a:srgbClr val="E6E0DD"/>
          </a:solid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CE4C9"/>
        </a:solidFill>
      </p:bgPr>
    </p:bg>
    <p:spTree>
      <p:nvGrpSpPr>
        <p:cNvPr id="465" name="Shape 465"/>
        <p:cNvGrpSpPr/>
        <p:nvPr/>
      </p:nvGrpSpPr>
      <p:grpSpPr>
        <a:xfrm>
          <a:off x="0" y="0"/>
          <a:ext cx="0" cy="0"/>
          <a:chOff x="0" y="0"/>
          <a:chExt cx="0" cy="0"/>
        </a:xfrm>
      </p:grpSpPr>
      <p:sp>
        <p:nvSpPr>
          <p:cNvPr id="466" name="Google Shape;466;p40"/>
          <p:cNvSpPr txBox="1"/>
          <p:nvPr>
            <p:ph type="title"/>
          </p:nvPr>
        </p:nvSpPr>
        <p:spPr>
          <a:xfrm>
            <a:off x="457213" y="445100"/>
            <a:ext cx="8229600" cy="523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Results: </a:t>
            </a:r>
            <a:r>
              <a:rPr lang="en"/>
              <a:t>Comparison</a:t>
            </a:r>
            <a:r>
              <a:rPr lang="en"/>
              <a:t> by Same Path Counts</a:t>
            </a:r>
            <a:endParaRPr/>
          </a:p>
        </p:txBody>
      </p:sp>
      <p:sp>
        <p:nvSpPr>
          <p:cNvPr id="467" name="Google Shape;467;p40"/>
          <p:cNvSpPr/>
          <p:nvPr/>
        </p:nvSpPr>
        <p:spPr>
          <a:xfrm>
            <a:off x="597441" y="968909"/>
            <a:ext cx="8072700" cy="3941100"/>
          </a:xfrm>
          <a:prstGeom prst="roundRect">
            <a:avLst>
              <a:gd fmla="val 16667" name="adj"/>
            </a:avLst>
          </a:prstGeom>
          <a:solidFill>
            <a:srgbClr val="E6E0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68" name="Google Shape;468;p40"/>
          <p:cNvPicPr preferRelativeResize="0"/>
          <p:nvPr/>
        </p:nvPicPr>
        <p:blipFill>
          <a:blip r:embed="rId3">
            <a:alphaModFix/>
          </a:blip>
          <a:stretch>
            <a:fillRect/>
          </a:stretch>
        </p:blipFill>
        <p:spPr>
          <a:xfrm>
            <a:off x="1728675" y="1067775"/>
            <a:ext cx="5810250" cy="3743325"/>
          </a:xfrm>
          <a:prstGeom prst="rect">
            <a:avLst/>
          </a:prstGeom>
          <a:solidFill>
            <a:srgbClr val="E6E0DD"/>
          </a:solid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CE4C9"/>
        </a:solidFill>
      </p:bgPr>
    </p:bg>
    <p:spTree>
      <p:nvGrpSpPr>
        <p:cNvPr id="472" name="Shape 472"/>
        <p:cNvGrpSpPr/>
        <p:nvPr/>
      </p:nvGrpSpPr>
      <p:grpSpPr>
        <a:xfrm>
          <a:off x="0" y="0"/>
          <a:ext cx="0" cy="0"/>
          <a:chOff x="0" y="0"/>
          <a:chExt cx="0" cy="0"/>
        </a:xfrm>
      </p:grpSpPr>
      <p:sp>
        <p:nvSpPr>
          <p:cNvPr id="473" name="Google Shape;473;p41"/>
          <p:cNvSpPr txBox="1"/>
          <p:nvPr>
            <p:ph type="title"/>
          </p:nvPr>
        </p:nvSpPr>
        <p:spPr>
          <a:xfrm>
            <a:off x="457213" y="445100"/>
            <a:ext cx="8229600" cy="523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Results: Comparison by Average Optimal </a:t>
            </a:r>
            <a:endParaRPr/>
          </a:p>
        </p:txBody>
      </p:sp>
      <p:sp>
        <p:nvSpPr>
          <p:cNvPr id="474" name="Google Shape;474;p41"/>
          <p:cNvSpPr/>
          <p:nvPr/>
        </p:nvSpPr>
        <p:spPr>
          <a:xfrm>
            <a:off x="597441" y="968909"/>
            <a:ext cx="8072700" cy="3941100"/>
          </a:xfrm>
          <a:prstGeom prst="roundRect">
            <a:avLst>
              <a:gd fmla="val 16667" name="adj"/>
            </a:avLst>
          </a:prstGeom>
          <a:solidFill>
            <a:srgbClr val="E6E0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75" name="Google Shape;475;p41"/>
          <p:cNvPicPr preferRelativeResize="0"/>
          <p:nvPr/>
        </p:nvPicPr>
        <p:blipFill>
          <a:blip r:embed="rId3">
            <a:alphaModFix/>
          </a:blip>
          <a:stretch>
            <a:fillRect/>
          </a:stretch>
        </p:blipFill>
        <p:spPr>
          <a:xfrm>
            <a:off x="1628188" y="1132763"/>
            <a:ext cx="5887626" cy="361337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CE4C9"/>
        </a:solidFill>
      </p:bgPr>
    </p:bg>
    <p:spTree>
      <p:nvGrpSpPr>
        <p:cNvPr id="479" name="Shape 479"/>
        <p:cNvGrpSpPr/>
        <p:nvPr/>
      </p:nvGrpSpPr>
      <p:grpSpPr>
        <a:xfrm>
          <a:off x="0" y="0"/>
          <a:ext cx="0" cy="0"/>
          <a:chOff x="0" y="0"/>
          <a:chExt cx="0" cy="0"/>
        </a:xfrm>
      </p:grpSpPr>
      <p:sp>
        <p:nvSpPr>
          <p:cNvPr id="480" name="Google Shape;480;p42"/>
          <p:cNvSpPr txBox="1"/>
          <p:nvPr/>
        </p:nvSpPr>
        <p:spPr>
          <a:xfrm>
            <a:off x="2414700" y="1023600"/>
            <a:ext cx="4314600" cy="579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grpSp>
        <p:nvGrpSpPr>
          <p:cNvPr id="481" name="Google Shape;481;p42"/>
          <p:cNvGrpSpPr/>
          <p:nvPr/>
        </p:nvGrpSpPr>
        <p:grpSpPr>
          <a:xfrm>
            <a:off x="457088" y="422499"/>
            <a:ext cx="8358243" cy="4486131"/>
            <a:chOff x="3547575" y="1499900"/>
            <a:chExt cx="2037900" cy="3510000"/>
          </a:xfrm>
        </p:grpSpPr>
        <p:sp>
          <p:nvSpPr>
            <p:cNvPr id="482" name="Google Shape;482;p42"/>
            <p:cNvSpPr/>
            <p:nvPr/>
          </p:nvSpPr>
          <p:spPr>
            <a:xfrm>
              <a:off x="3547576" y="1499900"/>
              <a:ext cx="2033700" cy="3510000"/>
            </a:xfrm>
            <a:prstGeom prst="roundRect">
              <a:avLst>
                <a:gd fmla="val 16667" name="adj"/>
              </a:avLst>
            </a:prstGeom>
            <a:solidFill>
              <a:srgbClr val="DAE7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42"/>
            <p:cNvSpPr txBox="1"/>
            <p:nvPr/>
          </p:nvSpPr>
          <p:spPr>
            <a:xfrm>
              <a:off x="3651483" y="2572450"/>
              <a:ext cx="1872000" cy="2436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t/>
              </a:r>
              <a:endParaRPr sz="1700">
                <a:solidFill>
                  <a:schemeClr val="dk1"/>
                </a:solidFill>
              </a:endParaRPr>
            </a:p>
            <a:p>
              <a:pPr indent="0" lvl="0" marL="914400" rtl="0" algn="l">
                <a:lnSpc>
                  <a:spcPct val="115000"/>
                </a:lnSpc>
                <a:spcBef>
                  <a:spcPts val="1200"/>
                </a:spcBef>
                <a:spcAft>
                  <a:spcPts val="0"/>
                </a:spcAft>
                <a:buNone/>
              </a:pPr>
              <a:r>
                <a:t/>
              </a:r>
              <a:endParaRPr sz="1100">
                <a:solidFill>
                  <a:schemeClr val="dk1"/>
                </a:solidFill>
              </a:endParaRPr>
            </a:p>
            <a:p>
              <a:pPr indent="0" lvl="0" marL="0" marR="0" rtl="0" algn="ctr">
                <a:lnSpc>
                  <a:spcPct val="100000"/>
                </a:lnSpc>
                <a:spcBef>
                  <a:spcPts val="1200"/>
                </a:spcBef>
                <a:spcAft>
                  <a:spcPts val="0"/>
                </a:spcAft>
                <a:buClr>
                  <a:srgbClr val="000000"/>
                </a:buClr>
                <a:buSzPts val="1200"/>
                <a:buFont typeface="Arial"/>
                <a:buNone/>
              </a:pPr>
              <a:r>
                <a:t/>
              </a:r>
              <a:endParaRPr sz="2500">
                <a:solidFill>
                  <a:schemeClr val="dk1"/>
                </a:solidFill>
                <a:latin typeface="Fira Sans Extra Condensed Medium"/>
                <a:ea typeface="Fira Sans Extra Condensed Medium"/>
                <a:cs typeface="Fira Sans Extra Condensed Medium"/>
                <a:sym typeface="Fira Sans Extra Condensed Medium"/>
              </a:endParaRPr>
            </a:p>
          </p:txBody>
        </p:sp>
        <p:sp>
          <p:nvSpPr>
            <p:cNvPr id="484" name="Google Shape;484;p42"/>
            <p:cNvSpPr txBox="1"/>
            <p:nvPr/>
          </p:nvSpPr>
          <p:spPr>
            <a:xfrm>
              <a:off x="3937577" y="1948187"/>
              <a:ext cx="1253700" cy="26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rPr lang="en" sz="2800">
                  <a:solidFill>
                    <a:schemeClr val="dk1"/>
                  </a:solidFill>
                  <a:latin typeface="Fira Sans Extra Condensed Medium"/>
                  <a:ea typeface="Fira Sans Extra Condensed Medium"/>
                  <a:cs typeface="Fira Sans Extra Condensed Medium"/>
                  <a:sym typeface="Fira Sans Extra Condensed Medium"/>
                </a:rPr>
                <a:t>Conclusion:</a:t>
              </a:r>
              <a:endParaRPr sz="2800">
                <a:solidFill>
                  <a:schemeClr val="dk1"/>
                </a:solidFill>
                <a:latin typeface="Fira Sans Extra Condensed Medium"/>
                <a:ea typeface="Fira Sans Extra Condensed Medium"/>
                <a:cs typeface="Fira Sans Extra Condensed Medium"/>
                <a:sym typeface="Fira Sans Extra Condensed Medium"/>
              </a:endParaRPr>
            </a:p>
            <a:p>
              <a:pPr indent="0" lvl="0" marL="0" marR="0" rtl="0" algn="l">
                <a:lnSpc>
                  <a:spcPct val="100000"/>
                </a:lnSpc>
                <a:spcBef>
                  <a:spcPts val="0"/>
                </a:spcBef>
                <a:spcAft>
                  <a:spcPts val="0"/>
                </a:spcAft>
                <a:buClr>
                  <a:srgbClr val="000000"/>
                </a:buClr>
                <a:buSzPts val="2500"/>
                <a:buFont typeface="Arial"/>
                <a:buNone/>
              </a:pPr>
              <a:r>
                <a:t/>
              </a:r>
              <a:endParaRPr sz="2800">
                <a:solidFill>
                  <a:schemeClr val="dk1"/>
                </a:solidFill>
                <a:latin typeface="Fira Sans Extra Condensed Medium"/>
                <a:ea typeface="Fira Sans Extra Condensed Medium"/>
                <a:cs typeface="Fira Sans Extra Condensed Medium"/>
                <a:sym typeface="Fira Sans Extra Condensed Medium"/>
              </a:endParaRPr>
            </a:p>
          </p:txBody>
        </p:sp>
        <p:cxnSp>
          <p:nvCxnSpPr>
            <p:cNvPr id="485" name="Google Shape;485;p42"/>
            <p:cNvCxnSpPr/>
            <p:nvPr/>
          </p:nvCxnSpPr>
          <p:spPr>
            <a:xfrm flipH="1" rot="10800000">
              <a:off x="3547575" y="2457975"/>
              <a:ext cx="2037900" cy="13500"/>
            </a:xfrm>
            <a:prstGeom prst="straightConnector1">
              <a:avLst/>
            </a:prstGeom>
            <a:noFill/>
            <a:ln cap="flat" cmpd="sng" w="28575">
              <a:solidFill>
                <a:schemeClr val="dk1"/>
              </a:solidFill>
              <a:prstDash val="solid"/>
              <a:round/>
              <a:headEnd len="sm" w="sm" type="none"/>
              <a:tailEnd len="sm" w="sm" type="none"/>
            </a:ln>
          </p:spPr>
        </p:cxnSp>
      </p:grpSp>
      <p:graphicFrame>
        <p:nvGraphicFramePr>
          <p:cNvPr id="486" name="Google Shape;486;p42"/>
          <p:cNvGraphicFramePr/>
          <p:nvPr/>
        </p:nvGraphicFramePr>
        <p:xfrm>
          <a:off x="1176350" y="1868900"/>
          <a:ext cx="3000000" cy="3000000"/>
        </p:xfrm>
        <a:graphic>
          <a:graphicData uri="http://schemas.openxmlformats.org/drawingml/2006/table">
            <a:tbl>
              <a:tblPr bandRow="1">
                <a:noFill/>
                <a:tableStyleId>{C7E72A87-FD53-4C19-83C7-9CF007B59FB3}</a:tableStyleId>
              </a:tblPr>
              <a:tblGrid>
                <a:gridCol w="1728450"/>
                <a:gridCol w="2267400"/>
                <a:gridCol w="2923875"/>
              </a:tblGrid>
              <a:tr h="452450">
                <a:tc>
                  <a:txBody>
                    <a:bodyPr/>
                    <a:lstStyle/>
                    <a:p>
                      <a:pPr indent="0" lvl="0" marL="0" rtl="0" algn="l">
                        <a:lnSpc>
                          <a:spcPct val="115833"/>
                        </a:lnSpc>
                        <a:spcBef>
                          <a:spcPts val="0"/>
                        </a:spcBef>
                        <a:spcAft>
                          <a:spcPts val="800"/>
                        </a:spcAft>
                        <a:buNone/>
                      </a:pPr>
                      <a:r>
                        <a:rPr b="1" lang="en" sz="1200">
                          <a:latin typeface="Aptos"/>
                          <a:ea typeface="Aptos"/>
                          <a:cs typeface="Aptos"/>
                          <a:sym typeface="Aptos"/>
                        </a:rPr>
                        <a:t>Data Type</a:t>
                      </a:r>
                      <a:endParaRPr b="1" sz="1200">
                        <a:latin typeface="Aptos"/>
                        <a:ea typeface="Aptos"/>
                        <a:cs typeface="Aptos"/>
                        <a:sym typeface="Aptos"/>
                      </a:endParaRPr>
                    </a:p>
                  </a:txBody>
                  <a:tcPr marT="9525" marB="9525" marR="9525" marL="9525" anchor="ctr"/>
                </a:tc>
                <a:tc>
                  <a:txBody>
                    <a:bodyPr/>
                    <a:lstStyle/>
                    <a:p>
                      <a:pPr indent="0" lvl="0" marL="0" rtl="0" algn="l">
                        <a:lnSpc>
                          <a:spcPct val="115833"/>
                        </a:lnSpc>
                        <a:spcBef>
                          <a:spcPts val="0"/>
                        </a:spcBef>
                        <a:spcAft>
                          <a:spcPts val="800"/>
                        </a:spcAft>
                        <a:buNone/>
                      </a:pPr>
                      <a:r>
                        <a:rPr b="1" lang="en" sz="1200">
                          <a:latin typeface="Aptos"/>
                          <a:ea typeface="Aptos"/>
                          <a:cs typeface="Aptos"/>
                          <a:sym typeface="Aptos"/>
                        </a:rPr>
                        <a:t>Dijkstra's Result</a:t>
                      </a:r>
                      <a:endParaRPr b="1" sz="1200">
                        <a:latin typeface="Aptos"/>
                        <a:ea typeface="Aptos"/>
                        <a:cs typeface="Aptos"/>
                        <a:sym typeface="Aptos"/>
                      </a:endParaRPr>
                    </a:p>
                  </a:txBody>
                  <a:tcPr marT="9525" marB="9525" marR="9525" marL="9525" anchor="ctr"/>
                </a:tc>
                <a:tc>
                  <a:txBody>
                    <a:bodyPr/>
                    <a:lstStyle/>
                    <a:p>
                      <a:pPr indent="0" lvl="0" marL="0" rtl="0" algn="l">
                        <a:lnSpc>
                          <a:spcPct val="115833"/>
                        </a:lnSpc>
                        <a:spcBef>
                          <a:spcPts val="0"/>
                        </a:spcBef>
                        <a:spcAft>
                          <a:spcPts val="800"/>
                        </a:spcAft>
                        <a:buNone/>
                      </a:pPr>
                      <a:r>
                        <a:rPr b="1" lang="en" sz="1200">
                          <a:latin typeface="Aptos"/>
                          <a:ea typeface="Aptos"/>
                          <a:cs typeface="Aptos"/>
                          <a:sym typeface="Aptos"/>
                        </a:rPr>
                        <a:t>A* Result</a:t>
                      </a:r>
                      <a:endParaRPr b="1" sz="1200">
                        <a:latin typeface="Aptos"/>
                        <a:ea typeface="Aptos"/>
                        <a:cs typeface="Aptos"/>
                        <a:sym typeface="Aptos"/>
                      </a:endParaRPr>
                    </a:p>
                  </a:txBody>
                  <a:tcPr marT="9525" marB="9525" marR="9525" marL="9525" anchor="ctr"/>
                </a:tc>
              </a:tr>
              <a:tr h="736825">
                <a:tc>
                  <a:txBody>
                    <a:bodyPr/>
                    <a:lstStyle/>
                    <a:p>
                      <a:pPr indent="0" lvl="0" marL="0" rtl="0" algn="l">
                        <a:lnSpc>
                          <a:spcPct val="115833"/>
                        </a:lnSpc>
                        <a:spcBef>
                          <a:spcPts val="0"/>
                        </a:spcBef>
                        <a:spcAft>
                          <a:spcPts val="800"/>
                        </a:spcAft>
                        <a:buNone/>
                      </a:pPr>
                      <a:r>
                        <a:rPr b="1" lang="en" sz="1200">
                          <a:latin typeface="Aptos"/>
                          <a:ea typeface="Aptos"/>
                          <a:cs typeface="Aptos"/>
                          <a:sym typeface="Aptos"/>
                        </a:rPr>
                        <a:t>Flight Duration</a:t>
                      </a:r>
                      <a:endParaRPr sz="1200">
                        <a:latin typeface="Aptos"/>
                        <a:ea typeface="Aptos"/>
                        <a:cs typeface="Aptos"/>
                        <a:sym typeface="Aptos"/>
                      </a:endParaRPr>
                    </a:p>
                  </a:txBody>
                  <a:tcPr marT="9525" marB="9525" marR="9525" marL="9525" anchor="ctr"/>
                </a:tc>
                <a:tc>
                  <a:txBody>
                    <a:bodyPr/>
                    <a:lstStyle/>
                    <a:p>
                      <a:pPr indent="0" lvl="0" marL="0" rtl="0" algn="l">
                        <a:lnSpc>
                          <a:spcPct val="115833"/>
                        </a:lnSpc>
                        <a:spcBef>
                          <a:spcPts val="0"/>
                        </a:spcBef>
                        <a:spcAft>
                          <a:spcPts val="800"/>
                        </a:spcAft>
                        <a:buNone/>
                      </a:pPr>
                      <a:r>
                        <a:rPr lang="en" sz="1200">
                          <a:latin typeface="Aptos"/>
                          <a:ea typeface="Aptos"/>
                          <a:cs typeface="Aptos"/>
                          <a:sym typeface="Aptos"/>
                        </a:rPr>
                        <a:t>Shortest duration path (optimal solution)</a:t>
                      </a:r>
                      <a:endParaRPr sz="1200">
                        <a:latin typeface="Aptos"/>
                        <a:ea typeface="Aptos"/>
                        <a:cs typeface="Aptos"/>
                        <a:sym typeface="Aptos"/>
                      </a:endParaRPr>
                    </a:p>
                  </a:txBody>
                  <a:tcPr marT="9525" marB="9525" marR="9525" marL="9525" anchor="ctr"/>
                </a:tc>
                <a:tc>
                  <a:txBody>
                    <a:bodyPr/>
                    <a:lstStyle/>
                    <a:p>
                      <a:pPr indent="0" lvl="0" marL="0" rtl="0" algn="l">
                        <a:lnSpc>
                          <a:spcPct val="115833"/>
                        </a:lnSpc>
                        <a:spcBef>
                          <a:spcPts val="0"/>
                        </a:spcBef>
                        <a:spcAft>
                          <a:spcPts val="800"/>
                        </a:spcAft>
                        <a:buNone/>
                      </a:pPr>
                      <a:r>
                        <a:rPr lang="en" sz="1200">
                          <a:latin typeface="Aptos"/>
                          <a:ea typeface="Aptos"/>
                          <a:cs typeface="Aptos"/>
                          <a:sym typeface="Aptos"/>
                        </a:rPr>
                        <a:t>Shortest duration path (optimal solution), potentially faster</a:t>
                      </a:r>
                      <a:endParaRPr sz="1200">
                        <a:latin typeface="Aptos"/>
                        <a:ea typeface="Aptos"/>
                        <a:cs typeface="Aptos"/>
                        <a:sym typeface="Aptos"/>
                      </a:endParaRPr>
                    </a:p>
                  </a:txBody>
                  <a:tcPr marT="9525" marB="9525" marR="9525" marL="9525" anchor="ctr"/>
                </a:tc>
              </a:tr>
              <a:tr h="736825">
                <a:tc>
                  <a:txBody>
                    <a:bodyPr/>
                    <a:lstStyle/>
                    <a:p>
                      <a:pPr indent="0" lvl="0" marL="0" rtl="0" algn="l">
                        <a:lnSpc>
                          <a:spcPct val="115833"/>
                        </a:lnSpc>
                        <a:spcBef>
                          <a:spcPts val="0"/>
                        </a:spcBef>
                        <a:spcAft>
                          <a:spcPts val="800"/>
                        </a:spcAft>
                        <a:buNone/>
                      </a:pPr>
                      <a:r>
                        <a:rPr b="1" lang="en" sz="1200">
                          <a:latin typeface="Aptos"/>
                          <a:ea typeface="Aptos"/>
                          <a:cs typeface="Aptos"/>
                          <a:sym typeface="Aptos"/>
                        </a:rPr>
                        <a:t>Flight Fare</a:t>
                      </a:r>
                      <a:endParaRPr sz="1200">
                        <a:latin typeface="Aptos"/>
                        <a:ea typeface="Aptos"/>
                        <a:cs typeface="Aptos"/>
                        <a:sym typeface="Aptos"/>
                      </a:endParaRPr>
                    </a:p>
                  </a:txBody>
                  <a:tcPr marT="9525" marB="9525" marR="9525" marL="9525" anchor="ctr"/>
                </a:tc>
                <a:tc>
                  <a:txBody>
                    <a:bodyPr/>
                    <a:lstStyle/>
                    <a:p>
                      <a:pPr indent="0" lvl="0" marL="0" rtl="0" algn="l">
                        <a:lnSpc>
                          <a:spcPct val="115833"/>
                        </a:lnSpc>
                        <a:spcBef>
                          <a:spcPts val="0"/>
                        </a:spcBef>
                        <a:spcAft>
                          <a:spcPts val="800"/>
                        </a:spcAft>
                        <a:buNone/>
                      </a:pPr>
                      <a:r>
                        <a:rPr lang="en" sz="1200">
                          <a:latin typeface="Aptos"/>
                          <a:ea typeface="Aptos"/>
                          <a:cs typeface="Aptos"/>
                          <a:sym typeface="Aptos"/>
                        </a:rPr>
                        <a:t>Cheapest fare path (optimal solution)</a:t>
                      </a:r>
                      <a:endParaRPr sz="1200">
                        <a:latin typeface="Aptos"/>
                        <a:ea typeface="Aptos"/>
                        <a:cs typeface="Aptos"/>
                        <a:sym typeface="Aptos"/>
                      </a:endParaRPr>
                    </a:p>
                  </a:txBody>
                  <a:tcPr marT="9525" marB="9525" marR="9525" marL="9525" anchor="ctr"/>
                </a:tc>
                <a:tc>
                  <a:txBody>
                    <a:bodyPr/>
                    <a:lstStyle/>
                    <a:p>
                      <a:pPr indent="0" lvl="0" marL="0" rtl="0" algn="l">
                        <a:lnSpc>
                          <a:spcPct val="115833"/>
                        </a:lnSpc>
                        <a:spcBef>
                          <a:spcPts val="0"/>
                        </a:spcBef>
                        <a:spcAft>
                          <a:spcPts val="800"/>
                        </a:spcAft>
                        <a:buNone/>
                      </a:pPr>
                      <a:r>
                        <a:rPr lang="en" sz="1200">
                          <a:latin typeface="Aptos"/>
                          <a:ea typeface="Aptos"/>
                          <a:cs typeface="Aptos"/>
                          <a:sym typeface="Aptos"/>
                        </a:rPr>
                        <a:t>Cheapest fare path (optimal solution), potentially faster</a:t>
                      </a:r>
                      <a:endParaRPr sz="1200">
                        <a:latin typeface="Aptos"/>
                        <a:ea typeface="Aptos"/>
                        <a:cs typeface="Aptos"/>
                        <a:sym typeface="Aptos"/>
                      </a:endParaRPr>
                    </a:p>
                  </a:txBody>
                  <a:tcPr marT="9525" marB="9525" marR="9525" marL="9525" anchor="ctr"/>
                </a:tc>
              </a:tr>
              <a:tr h="736825">
                <a:tc>
                  <a:txBody>
                    <a:bodyPr/>
                    <a:lstStyle/>
                    <a:p>
                      <a:pPr indent="0" lvl="0" marL="0" rtl="0" algn="l">
                        <a:lnSpc>
                          <a:spcPct val="115833"/>
                        </a:lnSpc>
                        <a:spcBef>
                          <a:spcPts val="0"/>
                        </a:spcBef>
                        <a:spcAft>
                          <a:spcPts val="800"/>
                        </a:spcAft>
                        <a:buNone/>
                      </a:pPr>
                      <a:r>
                        <a:rPr b="1" lang="en" sz="1200">
                          <a:latin typeface="Aptos"/>
                          <a:ea typeface="Aptos"/>
                          <a:cs typeface="Aptos"/>
                          <a:sym typeface="Aptos"/>
                        </a:rPr>
                        <a:t>Combination (Duration + Fare)</a:t>
                      </a:r>
                      <a:endParaRPr sz="1200">
                        <a:latin typeface="Aptos"/>
                        <a:ea typeface="Aptos"/>
                        <a:cs typeface="Aptos"/>
                        <a:sym typeface="Aptos"/>
                      </a:endParaRPr>
                    </a:p>
                  </a:txBody>
                  <a:tcPr marT="9525" marB="9525" marR="9525" marL="9525" anchor="ctr"/>
                </a:tc>
                <a:tc>
                  <a:txBody>
                    <a:bodyPr/>
                    <a:lstStyle/>
                    <a:p>
                      <a:pPr indent="0" lvl="0" marL="0" rtl="0" algn="l">
                        <a:lnSpc>
                          <a:spcPct val="115833"/>
                        </a:lnSpc>
                        <a:spcBef>
                          <a:spcPts val="0"/>
                        </a:spcBef>
                        <a:spcAft>
                          <a:spcPts val="800"/>
                        </a:spcAft>
                        <a:buNone/>
                      </a:pPr>
                      <a:r>
                        <a:rPr lang="en" sz="1200">
                          <a:latin typeface="Aptos"/>
                          <a:ea typeface="Aptos"/>
                          <a:cs typeface="Aptos"/>
                          <a:sym typeface="Aptos"/>
                        </a:rPr>
                        <a:t>Optimal path based on combined weight (if defined)</a:t>
                      </a:r>
                      <a:endParaRPr sz="1200">
                        <a:latin typeface="Aptos"/>
                        <a:ea typeface="Aptos"/>
                        <a:cs typeface="Aptos"/>
                        <a:sym typeface="Aptos"/>
                      </a:endParaRPr>
                    </a:p>
                  </a:txBody>
                  <a:tcPr marT="9525" marB="9525" marR="9525" marL="9525" anchor="ctr"/>
                </a:tc>
                <a:tc>
                  <a:txBody>
                    <a:bodyPr/>
                    <a:lstStyle/>
                    <a:p>
                      <a:pPr indent="0" lvl="0" marL="0" rtl="0" algn="l">
                        <a:lnSpc>
                          <a:spcPct val="115833"/>
                        </a:lnSpc>
                        <a:spcBef>
                          <a:spcPts val="0"/>
                        </a:spcBef>
                        <a:spcAft>
                          <a:spcPts val="800"/>
                        </a:spcAft>
                        <a:buNone/>
                      </a:pPr>
                      <a:r>
                        <a:rPr lang="en" sz="1200">
                          <a:latin typeface="Aptos"/>
                          <a:ea typeface="Aptos"/>
                          <a:cs typeface="Aptos"/>
                          <a:sym typeface="Aptos"/>
                        </a:rPr>
                        <a:t>Optimal path based on combined weight (if defined), potentially faster</a:t>
                      </a:r>
                      <a:endParaRPr sz="1200">
                        <a:latin typeface="Aptos"/>
                        <a:ea typeface="Aptos"/>
                        <a:cs typeface="Aptos"/>
                        <a:sym typeface="Aptos"/>
                      </a:endParaRPr>
                    </a:p>
                  </a:txBody>
                  <a:tcPr marT="9525" marB="9525" marR="9525" marL="9525" anchor="ct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CE4C9"/>
        </a:solidFill>
      </p:bgPr>
    </p:bg>
    <p:spTree>
      <p:nvGrpSpPr>
        <p:cNvPr id="490" name="Shape 490"/>
        <p:cNvGrpSpPr/>
        <p:nvPr/>
      </p:nvGrpSpPr>
      <p:grpSpPr>
        <a:xfrm>
          <a:off x="0" y="0"/>
          <a:ext cx="0" cy="0"/>
          <a:chOff x="0" y="0"/>
          <a:chExt cx="0" cy="0"/>
        </a:xfrm>
      </p:grpSpPr>
      <p:sp>
        <p:nvSpPr>
          <p:cNvPr id="491" name="Google Shape;491;p43"/>
          <p:cNvSpPr txBox="1"/>
          <p:nvPr>
            <p:ph idx="1" type="subTitle"/>
          </p:nvPr>
        </p:nvSpPr>
        <p:spPr>
          <a:xfrm>
            <a:off x="790452" y="3374425"/>
            <a:ext cx="3693600" cy="396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500"/>
              <a:t>Team Elly Ma, Sharon Lyu, Maggie Shi</a:t>
            </a:r>
            <a:endParaRPr sz="1500"/>
          </a:p>
        </p:txBody>
      </p:sp>
      <p:grpSp>
        <p:nvGrpSpPr>
          <p:cNvPr id="492" name="Google Shape;492;p43"/>
          <p:cNvGrpSpPr/>
          <p:nvPr/>
        </p:nvGrpSpPr>
        <p:grpSpPr>
          <a:xfrm>
            <a:off x="6779936" y="1071990"/>
            <a:ext cx="4572014" cy="4297685"/>
            <a:chOff x="6015523" y="3714217"/>
            <a:chExt cx="557665" cy="516387"/>
          </a:xfrm>
        </p:grpSpPr>
        <p:grpSp>
          <p:nvGrpSpPr>
            <p:cNvPr id="493" name="Google Shape;493;p43"/>
            <p:cNvGrpSpPr/>
            <p:nvPr/>
          </p:nvGrpSpPr>
          <p:grpSpPr>
            <a:xfrm>
              <a:off x="6036093" y="3716980"/>
              <a:ext cx="529822" cy="510480"/>
              <a:chOff x="3148311" y="-545634"/>
              <a:chExt cx="1006118" cy="969573"/>
            </a:xfrm>
          </p:grpSpPr>
          <p:sp>
            <p:nvSpPr>
              <p:cNvPr id="494" name="Google Shape;494;p43"/>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43"/>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43"/>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43"/>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43"/>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43"/>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43"/>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43"/>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43"/>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43"/>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04" name="Google Shape;504;p43"/>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solidFill>
              <a:srgbClr val="9FC5E8"/>
            </a:solidFill>
            <a:ln cap="flat" cmpd="sng" w="28575">
              <a:solidFill>
                <a:srgbClr val="6FA8D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05" name="Google Shape;505;p43"/>
          <p:cNvGrpSpPr/>
          <p:nvPr/>
        </p:nvGrpSpPr>
        <p:grpSpPr>
          <a:xfrm flipH="1">
            <a:off x="6364944" y="697014"/>
            <a:ext cx="1772259" cy="1933032"/>
            <a:chOff x="6441496" y="1320909"/>
            <a:chExt cx="1890007" cy="2041864"/>
          </a:xfrm>
        </p:grpSpPr>
        <p:grpSp>
          <p:nvGrpSpPr>
            <p:cNvPr id="506" name="Google Shape;506;p43"/>
            <p:cNvGrpSpPr/>
            <p:nvPr/>
          </p:nvGrpSpPr>
          <p:grpSpPr>
            <a:xfrm>
              <a:off x="6441496" y="1320909"/>
              <a:ext cx="1304358" cy="1013068"/>
              <a:chOff x="6256718" y="405594"/>
              <a:chExt cx="1534358" cy="1191704"/>
            </a:xfrm>
          </p:grpSpPr>
          <p:sp>
            <p:nvSpPr>
              <p:cNvPr id="507" name="Google Shape;507;p43"/>
              <p:cNvSpPr/>
              <p:nvPr/>
            </p:nvSpPr>
            <p:spPr>
              <a:xfrm>
                <a:off x="6807617" y="417543"/>
                <a:ext cx="584320" cy="414447"/>
              </a:xfrm>
              <a:custGeom>
                <a:rect b="b" l="l" r="r" t="t"/>
                <a:pathLst>
                  <a:path extrusionOk="0" h="11967" w="16872">
                    <a:moveTo>
                      <a:pt x="9906" y="11895"/>
                    </a:moveTo>
                    <a:cubicBezTo>
                      <a:pt x="9359" y="11967"/>
                      <a:pt x="8858" y="11800"/>
                      <a:pt x="8358" y="11764"/>
                    </a:cubicBezTo>
                    <a:cubicBezTo>
                      <a:pt x="7965" y="11717"/>
                      <a:pt x="7549" y="11645"/>
                      <a:pt x="7144" y="11586"/>
                    </a:cubicBezTo>
                    <a:cubicBezTo>
                      <a:pt x="7013" y="11562"/>
                      <a:pt x="6882" y="11538"/>
                      <a:pt x="6751" y="11502"/>
                    </a:cubicBezTo>
                    <a:cubicBezTo>
                      <a:pt x="6322" y="11431"/>
                      <a:pt x="5894" y="11383"/>
                      <a:pt x="5477" y="11300"/>
                    </a:cubicBezTo>
                    <a:cubicBezTo>
                      <a:pt x="5060" y="11205"/>
                      <a:pt x="4644" y="11086"/>
                      <a:pt x="4227" y="10967"/>
                    </a:cubicBezTo>
                    <a:cubicBezTo>
                      <a:pt x="4132" y="10943"/>
                      <a:pt x="4048" y="10883"/>
                      <a:pt x="3953" y="10871"/>
                    </a:cubicBezTo>
                    <a:cubicBezTo>
                      <a:pt x="3465" y="10824"/>
                      <a:pt x="3024" y="10645"/>
                      <a:pt x="2548" y="10538"/>
                    </a:cubicBezTo>
                    <a:cubicBezTo>
                      <a:pt x="2286" y="10490"/>
                      <a:pt x="2024" y="10514"/>
                      <a:pt x="1750" y="10466"/>
                    </a:cubicBezTo>
                    <a:cubicBezTo>
                      <a:pt x="1215" y="10371"/>
                      <a:pt x="679" y="10276"/>
                      <a:pt x="167" y="10169"/>
                    </a:cubicBezTo>
                    <a:cubicBezTo>
                      <a:pt x="119" y="10157"/>
                      <a:pt x="72" y="10121"/>
                      <a:pt x="24" y="10097"/>
                    </a:cubicBezTo>
                    <a:cubicBezTo>
                      <a:pt x="0" y="9954"/>
                      <a:pt x="72" y="9895"/>
                      <a:pt x="167" y="9871"/>
                    </a:cubicBezTo>
                    <a:cubicBezTo>
                      <a:pt x="596" y="9752"/>
                      <a:pt x="905" y="9419"/>
                      <a:pt x="1298" y="9240"/>
                    </a:cubicBezTo>
                    <a:cubicBezTo>
                      <a:pt x="1477" y="9157"/>
                      <a:pt x="1655" y="9038"/>
                      <a:pt x="1834" y="8942"/>
                    </a:cubicBezTo>
                    <a:cubicBezTo>
                      <a:pt x="2036" y="8847"/>
                      <a:pt x="2227" y="8740"/>
                      <a:pt x="2405" y="8609"/>
                    </a:cubicBezTo>
                    <a:cubicBezTo>
                      <a:pt x="2608" y="8454"/>
                      <a:pt x="2822" y="8371"/>
                      <a:pt x="3036" y="8228"/>
                    </a:cubicBezTo>
                    <a:cubicBezTo>
                      <a:pt x="3536" y="7919"/>
                      <a:pt x="4060" y="7621"/>
                      <a:pt x="4536" y="7252"/>
                    </a:cubicBezTo>
                    <a:cubicBezTo>
                      <a:pt x="5060" y="6847"/>
                      <a:pt x="5596" y="6478"/>
                      <a:pt x="6144" y="6109"/>
                    </a:cubicBezTo>
                    <a:cubicBezTo>
                      <a:pt x="6894" y="5585"/>
                      <a:pt x="7680" y="5097"/>
                      <a:pt x="8466" y="4632"/>
                    </a:cubicBezTo>
                    <a:cubicBezTo>
                      <a:pt x="8573" y="4573"/>
                      <a:pt x="8692" y="4537"/>
                      <a:pt x="8763" y="4466"/>
                    </a:cubicBezTo>
                    <a:cubicBezTo>
                      <a:pt x="9168" y="4049"/>
                      <a:pt x="9704" y="3847"/>
                      <a:pt x="10168" y="3549"/>
                    </a:cubicBezTo>
                    <a:cubicBezTo>
                      <a:pt x="10549" y="3287"/>
                      <a:pt x="10918" y="2989"/>
                      <a:pt x="11323" y="2751"/>
                    </a:cubicBezTo>
                    <a:cubicBezTo>
                      <a:pt x="11752" y="2501"/>
                      <a:pt x="12133" y="2132"/>
                      <a:pt x="12633" y="1977"/>
                    </a:cubicBezTo>
                    <a:cubicBezTo>
                      <a:pt x="12704" y="1965"/>
                      <a:pt x="12764" y="1906"/>
                      <a:pt x="12823" y="1858"/>
                    </a:cubicBezTo>
                    <a:cubicBezTo>
                      <a:pt x="13430" y="1489"/>
                      <a:pt x="14014" y="1084"/>
                      <a:pt x="14657" y="751"/>
                    </a:cubicBezTo>
                    <a:cubicBezTo>
                      <a:pt x="15252" y="430"/>
                      <a:pt x="15836" y="60"/>
                      <a:pt x="16550" y="1"/>
                    </a:cubicBezTo>
                    <a:cubicBezTo>
                      <a:pt x="16812" y="239"/>
                      <a:pt x="16871" y="513"/>
                      <a:pt x="16764" y="870"/>
                    </a:cubicBezTo>
                    <a:cubicBezTo>
                      <a:pt x="16586" y="1465"/>
                      <a:pt x="16240" y="1942"/>
                      <a:pt x="15907" y="2442"/>
                    </a:cubicBezTo>
                    <a:cubicBezTo>
                      <a:pt x="15490" y="3085"/>
                      <a:pt x="15074" y="3739"/>
                      <a:pt x="14669" y="4394"/>
                    </a:cubicBezTo>
                    <a:cubicBezTo>
                      <a:pt x="14657" y="4406"/>
                      <a:pt x="14657" y="4442"/>
                      <a:pt x="14645" y="4442"/>
                    </a:cubicBezTo>
                    <a:cubicBezTo>
                      <a:pt x="14300" y="4751"/>
                      <a:pt x="14121" y="5168"/>
                      <a:pt x="13859" y="5525"/>
                    </a:cubicBezTo>
                    <a:cubicBezTo>
                      <a:pt x="13561" y="5906"/>
                      <a:pt x="13299" y="6323"/>
                      <a:pt x="13049" y="6740"/>
                    </a:cubicBezTo>
                    <a:cubicBezTo>
                      <a:pt x="12811" y="7145"/>
                      <a:pt x="12537" y="7538"/>
                      <a:pt x="12287" y="7919"/>
                    </a:cubicBezTo>
                    <a:cubicBezTo>
                      <a:pt x="11692" y="8823"/>
                      <a:pt x="11097" y="9752"/>
                      <a:pt x="10561" y="10693"/>
                    </a:cubicBezTo>
                    <a:cubicBezTo>
                      <a:pt x="10430" y="10931"/>
                      <a:pt x="10168" y="11121"/>
                      <a:pt x="10263" y="11443"/>
                    </a:cubicBezTo>
                    <a:cubicBezTo>
                      <a:pt x="10121" y="11609"/>
                      <a:pt x="10013" y="11740"/>
                      <a:pt x="9906" y="1189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43"/>
              <p:cNvSpPr/>
              <p:nvPr/>
            </p:nvSpPr>
            <p:spPr>
              <a:xfrm>
                <a:off x="7177076" y="1194419"/>
                <a:ext cx="25178" cy="76711"/>
              </a:xfrm>
              <a:custGeom>
                <a:rect b="b" l="l" r="r" t="t"/>
                <a:pathLst>
                  <a:path extrusionOk="0" h="2215" w="727">
                    <a:moveTo>
                      <a:pt x="524" y="2215"/>
                    </a:moveTo>
                    <a:cubicBezTo>
                      <a:pt x="298" y="1905"/>
                      <a:pt x="393" y="1512"/>
                      <a:pt x="286" y="1179"/>
                    </a:cubicBezTo>
                    <a:cubicBezTo>
                      <a:pt x="179" y="822"/>
                      <a:pt x="107" y="465"/>
                      <a:pt x="0" y="60"/>
                    </a:cubicBezTo>
                    <a:cubicBezTo>
                      <a:pt x="72" y="48"/>
                      <a:pt x="155" y="0"/>
                      <a:pt x="215" y="12"/>
                    </a:cubicBezTo>
                    <a:cubicBezTo>
                      <a:pt x="405" y="60"/>
                      <a:pt x="548" y="167"/>
                      <a:pt x="643" y="346"/>
                    </a:cubicBezTo>
                    <a:cubicBezTo>
                      <a:pt x="691" y="441"/>
                      <a:pt x="726" y="548"/>
                      <a:pt x="726" y="667"/>
                    </a:cubicBezTo>
                    <a:cubicBezTo>
                      <a:pt x="726" y="1131"/>
                      <a:pt x="703" y="1584"/>
                      <a:pt x="691" y="2048"/>
                    </a:cubicBezTo>
                    <a:cubicBezTo>
                      <a:pt x="691" y="2108"/>
                      <a:pt x="667" y="2203"/>
                      <a:pt x="524" y="221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43"/>
              <p:cNvSpPr/>
              <p:nvPr/>
            </p:nvSpPr>
            <p:spPr>
              <a:xfrm>
                <a:off x="7220367" y="1360170"/>
                <a:ext cx="13645" cy="49524"/>
              </a:xfrm>
              <a:custGeom>
                <a:rect b="b" l="l" r="r" t="t"/>
                <a:pathLst>
                  <a:path extrusionOk="0" h="1430" w="394">
                    <a:moveTo>
                      <a:pt x="358" y="1429"/>
                    </a:moveTo>
                    <a:cubicBezTo>
                      <a:pt x="155" y="929"/>
                      <a:pt x="12" y="501"/>
                      <a:pt x="0" y="1"/>
                    </a:cubicBezTo>
                    <a:cubicBezTo>
                      <a:pt x="334" y="334"/>
                      <a:pt x="393" y="524"/>
                      <a:pt x="358" y="1429"/>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43"/>
              <p:cNvSpPr/>
              <p:nvPr/>
            </p:nvSpPr>
            <p:spPr>
              <a:xfrm>
                <a:off x="7224904" y="706620"/>
                <a:ext cx="21888" cy="36295"/>
              </a:xfrm>
              <a:custGeom>
                <a:rect b="b" l="l" r="r" t="t"/>
                <a:pathLst>
                  <a:path extrusionOk="0" h="1048" w="632">
                    <a:moveTo>
                      <a:pt x="0" y="1048"/>
                    </a:moveTo>
                    <a:cubicBezTo>
                      <a:pt x="107" y="643"/>
                      <a:pt x="346" y="334"/>
                      <a:pt x="596" y="0"/>
                    </a:cubicBezTo>
                    <a:cubicBezTo>
                      <a:pt x="596" y="84"/>
                      <a:pt x="631" y="167"/>
                      <a:pt x="596" y="226"/>
                    </a:cubicBezTo>
                    <a:cubicBezTo>
                      <a:pt x="453" y="524"/>
                      <a:pt x="358" y="881"/>
                      <a:pt x="0" y="1048"/>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43"/>
              <p:cNvSpPr/>
              <p:nvPr/>
            </p:nvSpPr>
            <p:spPr>
              <a:xfrm>
                <a:off x="7319728" y="577960"/>
                <a:ext cx="10355" cy="12398"/>
              </a:xfrm>
              <a:custGeom>
                <a:rect b="b" l="l" r="r" t="t"/>
                <a:pathLst>
                  <a:path extrusionOk="0" h="358" w="299">
                    <a:moveTo>
                      <a:pt x="298" y="24"/>
                    </a:moveTo>
                    <a:cubicBezTo>
                      <a:pt x="298" y="191"/>
                      <a:pt x="263" y="322"/>
                      <a:pt x="1" y="358"/>
                    </a:cubicBezTo>
                    <a:cubicBezTo>
                      <a:pt x="60" y="262"/>
                      <a:pt x="72" y="203"/>
                      <a:pt x="120" y="143"/>
                    </a:cubicBezTo>
                    <a:cubicBezTo>
                      <a:pt x="167" y="84"/>
                      <a:pt x="227" y="48"/>
                      <a:pt x="2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43"/>
              <p:cNvSpPr/>
              <p:nvPr/>
            </p:nvSpPr>
            <p:spPr>
              <a:xfrm>
                <a:off x="7329633" y="566428"/>
                <a:ext cx="8693" cy="12398"/>
              </a:xfrm>
              <a:custGeom>
                <a:rect b="b" l="l" r="r" t="t"/>
                <a:pathLst>
                  <a:path extrusionOk="0" h="358" w="251">
                    <a:moveTo>
                      <a:pt x="1" y="333"/>
                    </a:moveTo>
                    <a:cubicBezTo>
                      <a:pt x="48" y="238"/>
                      <a:pt x="108" y="155"/>
                      <a:pt x="179" y="0"/>
                    </a:cubicBezTo>
                    <a:cubicBezTo>
                      <a:pt x="251" y="226"/>
                      <a:pt x="179" y="322"/>
                      <a:pt x="36" y="357"/>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43"/>
              <p:cNvSpPr/>
              <p:nvPr/>
            </p:nvSpPr>
            <p:spPr>
              <a:xfrm>
                <a:off x="6256718" y="405594"/>
                <a:ext cx="1534358" cy="1191704"/>
              </a:xfrm>
              <a:custGeom>
                <a:rect b="b" l="l" r="r" t="t"/>
                <a:pathLst>
                  <a:path extrusionOk="0" h="34410" w="44304">
                    <a:moveTo>
                      <a:pt x="27599" y="26909"/>
                    </a:moveTo>
                    <a:cubicBezTo>
                      <a:pt x="27647" y="26944"/>
                      <a:pt x="27682" y="26968"/>
                      <a:pt x="27718" y="26968"/>
                    </a:cubicBezTo>
                    <a:cubicBezTo>
                      <a:pt x="28433" y="27135"/>
                      <a:pt x="28623" y="27694"/>
                      <a:pt x="28754" y="28314"/>
                    </a:cubicBezTo>
                    <a:cubicBezTo>
                      <a:pt x="28778" y="28492"/>
                      <a:pt x="28790" y="28683"/>
                      <a:pt x="28814" y="28873"/>
                    </a:cubicBezTo>
                    <a:cubicBezTo>
                      <a:pt x="28873" y="29349"/>
                      <a:pt x="28814" y="29814"/>
                      <a:pt x="28635" y="30266"/>
                    </a:cubicBezTo>
                    <a:cubicBezTo>
                      <a:pt x="28587" y="30361"/>
                      <a:pt x="28552" y="30481"/>
                      <a:pt x="28587" y="30588"/>
                    </a:cubicBezTo>
                    <a:cubicBezTo>
                      <a:pt x="28671" y="30945"/>
                      <a:pt x="28718" y="31314"/>
                      <a:pt x="28814" y="31695"/>
                    </a:cubicBezTo>
                    <a:cubicBezTo>
                      <a:pt x="28968" y="32302"/>
                      <a:pt x="29016" y="32909"/>
                      <a:pt x="28956" y="33529"/>
                    </a:cubicBezTo>
                    <a:cubicBezTo>
                      <a:pt x="28909" y="33933"/>
                      <a:pt x="28647" y="34207"/>
                      <a:pt x="28314" y="34410"/>
                    </a:cubicBezTo>
                    <a:cubicBezTo>
                      <a:pt x="27682" y="34231"/>
                      <a:pt x="27159" y="33910"/>
                      <a:pt x="26706" y="33433"/>
                    </a:cubicBezTo>
                    <a:cubicBezTo>
                      <a:pt x="26278" y="32981"/>
                      <a:pt x="25873" y="32517"/>
                      <a:pt x="25432" y="32100"/>
                    </a:cubicBezTo>
                    <a:cubicBezTo>
                      <a:pt x="24765" y="31469"/>
                      <a:pt x="24146" y="30778"/>
                      <a:pt x="23551" y="30076"/>
                    </a:cubicBezTo>
                    <a:cubicBezTo>
                      <a:pt x="22896" y="29302"/>
                      <a:pt x="22301" y="28504"/>
                      <a:pt x="21646" y="27718"/>
                    </a:cubicBezTo>
                    <a:cubicBezTo>
                      <a:pt x="21456" y="27492"/>
                      <a:pt x="21205" y="27373"/>
                      <a:pt x="21027" y="27147"/>
                    </a:cubicBezTo>
                    <a:cubicBezTo>
                      <a:pt x="20860" y="26944"/>
                      <a:pt x="20789" y="26659"/>
                      <a:pt x="20610" y="26480"/>
                    </a:cubicBezTo>
                    <a:cubicBezTo>
                      <a:pt x="20158" y="26016"/>
                      <a:pt x="19824" y="25480"/>
                      <a:pt x="19431" y="24980"/>
                    </a:cubicBezTo>
                    <a:cubicBezTo>
                      <a:pt x="19408" y="24944"/>
                      <a:pt x="19384" y="24920"/>
                      <a:pt x="19372" y="24885"/>
                    </a:cubicBezTo>
                    <a:cubicBezTo>
                      <a:pt x="19241" y="24647"/>
                      <a:pt x="18943" y="24539"/>
                      <a:pt x="18836" y="24242"/>
                    </a:cubicBezTo>
                    <a:cubicBezTo>
                      <a:pt x="18753" y="23992"/>
                      <a:pt x="18598" y="23742"/>
                      <a:pt x="18431" y="23515"/>
                    </a:cubicBezTo>
                    <a:cubicBezTo>
                      <a:pt x="18253" y="23277"/>
                      <a:pt x="18050" y="23075"/>
                      <a:pt x="17860" y="22837"/>
                    </a:cubicBezTo>
                    <a:cubicBezTo>
                      <a:pt x="17753" y="22718"/>
                      <a:pt x="17657" y="22611"/>
                      <a:pt x="17586" y="22480"/>
                    </a:cubicBezTo>
                    <a:cubicBezTo>
                      <a:pt x="17300" y="21956"/>
                      <a:pt x="16884" y="21551"/>
                      <a:pt x="16491" y="21134"/>
                    </a:cubicBezTo>
                    <a:cubicBezTo>
                      <a:pt x="16217" y="20848"/>
                      <a:pt x="15979" y="20539"/>
                      <a:pt x="15729" y="20229"/>
                    </a:cubicBezTo>
                    <a:cubicBezTo>
                      <a:pt x="15383" y="19813"/>
                      <a:pt x="15014" y="19408"/>
                      <a:pt x="14776" y="18908"/>
                    </a:cubicBezTo>
                    <a:cubicBezTo>
                      <a:pt x="14740" y="18848"/>
                      <a:pt x="14669" y="18801"/>
                      <a:pt x="14598" y="18789"/>
                    </a:cubicBezTo>
                    <a:cubicBezTo>
                      <a:pt x="14359" y="18705"/>
                      <a:pt x="14121" y="18646"/>
                      <a:pt x="13883" y="18610"/>
                    </a:cubicBezTo>
                    <a:cubicBezTo>
                      <a:pt x="13216" y="18491"/>
                      <a:pt x="12538" y="18396"/>
                      <a:pt x="11883" y="18277"/>
                    </a:cubicBezTo>
                    <a:cubicBezTo>
                      <a:pt x="11371" y="18193"/>
                      <a:pt x="10859" y="18074"/>
                      <a:pt x="10335" y="17979"/>
                    </a:cubicBezTo>
                    <a:cubicBezTo>
                      <a:pt x="9728" y="17860"/>
                      <a:pt x="9121" y="17777"/>
                      <a:pt x="8513" y="17658"/>
                    </a:cubicBezTo>
                    <a:cubicBezTo>
                      <a:pt x="8037" y="17562"/>
                      <a:pt x="7537" y="17455"/>
                      <a:pt x="7085" y="17324"/>
                    </a:cubicBezTo>
                    <a:cubicBezTo>
                      <a:pt x="6442" y="17134"/>
                      <a:pt x="5787" y="17062"/>
                      <a:pt x="5144" y="16907"/>
                    </a:cubicBezTo>
                    <a:cubicBezTo>
                      <a:pt x="5037" y="16884"/>
                      <a:pt x="4906" y="16884"/>
                      <a:pt x="4822" y="16836"/>
                    </a:cubicBezTo>
                    <a:cubicBezTo>
                      <a:pt x="4299" y="16586"/>
                      <a:pt x="3775" y="16312"/>
                      <a:pt x="3251" y="16062"/>
                    </a:cubicBezTo>
                    <a:cubicBezTo>
                      <a:pt x="2584" y="15729"/>
                      <a:pt x="2096" y="15169"/>
                      <a:pt x="1513" y="14717"/>
                    </a:cubicBezTo>
                    <a:cubicBezTo>
                      <a:pt x="1310" y="14574"/>
                      <a:pt x="1155" y="14336"/>
                      <a:pt x="1012" y="14121"/>
                    </a:cubicBezTo>
                    <a:cubicBezTo>
                      <a:pt x="679" y="13633"/>
                      <a:pt x="310" y="13157"/>
                      <a:pt x="143" y="12562"/>
                    </a:cubicBezTo>
                    <a:cubicBezTo>
                      <a:pt x="0" y="12038"/>
                      <a:pt x="60" y="11585"/>
                      <a:pt x="417" y="11133"/>
                    </a:cubicBezTo>
                    <a:cubicBezTo>
                      <a:pt x="691" y="10788"/>
                      <a:pt x="1024" y="10526"/>
                      <a:pt x="1453" y="10407"/>
                    </a:cubicBezTo>
                    <a:cubicBezTo>
                      <a:pt x="1822" y="10299"/>
                      <a:pt x="2203" y="10180"/>
                      <a:pt x="2596" y="10169"/>
                    </a:cubicBezTo>
                    <a:cubicBezTo>
                      <a:pt x="3298" y="10133"/>
                      <a:pt x="3989" y="10049"/>
                      <a:pt x="4668" y="9990"/>
                    </a:cubicBezTo>
                    <a:cubicBezTo>
                      <a:pt x="4906" y="9978"/>
                      <a:pt x="5156" y="9954"/>
                      <a:pt x="5394" y="9954"/>
                    </a:cubicBezTo>
                    <a:cubicBezTo>
                      <a:pt x="5715" y="9942"/>
                      <a:pt x="6037" y="9942"/>
                      <a:pt x="6346" y="9942"/>
                    </a:cubicBezTo>
                    <a:cubicBezTo>
                      <a:pt x="6585" y="9942"/>
                      <a:pt x="6847" y="9954"/>
                      <a:pt x="7085" y="9954"/>
                    </a:cubicBezTo>
                    <a:cubicBezTo>
                      <a:pt x="7537" y="9954"/>
                      <a:pt x="8013" y="9954"/>
                      <a:pt x="8478" y="9978"/>
                    </a:cubicBezTo>
                    <a:cubicBezTo>
                      <a:pt x="8942" y="9990"/>
                      <a:pt x="9418" y="10038"/>
                      <a:pt x="9883" y="10061"/>
                    </a:cubicBezTo>
                    <a:cubicBezTo>
                      <a:pt x="9954" y="10061"/>
                      <a:pt x="10026" y="10061"/>
                      <a:pt x="10097" y="10049"/>
                    </a:cubicBezTo>
                    <a:cubicBezTo>
                      <a:pt x="10180" y="10038"/>
                      <a:pt x="10264" y="9990"/>
                      <a:pt x="10323" y="10014"/>
                    </a:cubicBezTo>
                    <a:cubicBezTo>
                      <a:pt x="10776" y="10192"/>
                      <a:pt x="11252" y="10073"/>
                      <a:pt x="11704" y="10180"/>
                    </a:cubicBezTo>
                    <a:cubicBezTo>
                      <a:pt x="12121" y="10276"/>
                      <a:pt x="12573" y="10276"/>
                      <a:pt x="13002" y="10311"/>
                    </a:cubicBezTo>
                    <a:cubicBezTo>
                      <a:pt x="13240" y="10347"/>
                      <a:pt x="13490" y="10335"/>
                      <a:pt x="13728" y="10395"/>
                    </a:cubicBezTo>
                    <a:cubicBezTo>
                      <a:pt x="14288" y="10514"/>
                      <a:pt x="14788" y="10347"/>
                      <a:pt x="15252" y="10109"/>
                    </a:cubicBezTo>
                    <a:cubicBezTo>
                      <a:pt x="15562" y="9942"/>
                      <a:pt x="15848" y="9716"/>
                      <a:pt x="16145" y="9514"/>
                    </a:cubicBezTo>
                    <a:cubicBezTo>
                      <a:pt x="16753" y="9097"/>
                      <a:pt x="17360" y="8704"/>
                      <a:pt x="18050" y="8430"/>
                    </a:cubicBezTo>
                    <a:cubicBezTo>
                      <a:pt x="18157" y="8383"/>
                      <a:pt x="18253" y="8323"/>
                      <a:pt x="18336" y="8252"/>
                    </a:cubicBezTo>
                    <a:cubicBezTo>
                      <a:pt x="18753" y="7835"/>
                      <a:pt x="19253" y="7549"/>
                      <a:pt x="19777" y="7263"/>
                    </a:cubicBezTo>
                    <a:cubicBezTo>
                      <a:pt x="20039" y="7121"/>
                      <a:pt x="20265" y="6859"/>
                      <a:pt x="20503" y="6656"/>
                    </a:cubicBezTo>
                    <a:cubicBezTo>
                      <a:pt x="20658" y="6501"/>
                      <a:pt x="20801" y="6370"/>
                      <a:pt x="21015" y="6311"/>
                    </a:cubicBezTo>
                    <a:cubicBezTo>
                      <a:pt x="21134" y="6263"/>
                      <a:pt x="21229" y="6180"/>
                      <a:pt x="21336" y="6109"/>
                    </a:cubicBezTo>
                    <a:cubicBezTo>
                      <a:pt x="21563" y="5954"/>
                      <a:pt x="21741" y="5763"/>
                      <a:pt x="22003" y="5692"/>
                    </a:cubicBezTo>
                    <a:cubicBezTo>
                      <a:pt x="22408" y="5251"/>
                      <a:pt x="23039" y="5132"/>
                      <a:pt x="23420" y="4680"/>
                    </a:cubicBezTo>
                    <a:cubicBezTo>
                      <a:pt x="23480" y="4585"/>
                      <a:pt x="23599" y="4525"/>
                      <a:pt x="23706" y="4501"/>
                    </a:cubicBezTo>
                    <a:cubicBezTo>
                      <a:pt x="23992" y="4442"/>
                      <a:pt x="24230" y="4275"/>
                      <a:pt x="24468" y="4120"/>
                    </a:cubicBezTo>
                    <a:cubicBezTo>
                      <a:pt x="24980" y="3787"/>
                      <a:pt x="25551" y="3513"/>
                      <a:pt x="26039" y="3144"/>
                    </a:cubicBezTo>
                    <a:cubicBezTo>
                      <a:pt x="26516" y="2775"/>
                      <a:pt x="27051" y="2501"/>
                      <a:pt x="27563" y="2191"/>
                    </a:cubicBezTo>
                    <a:cubicBezTo>
                      <a:pt x="28040" y="1894"/>
                      <a:pt x="28516" y="1560"/>
                      <a:pt x="29064" y="1417"/>
                    </a:cubicBezTo>
                    <a:cubicBezTo>
                      <a:pt x="29206" y="1370"/>
                      <a:pt x="29349" y="1310"/>
                      <a:pt x="29468" y="1227"/>
                    </a:cubicBezTo>
                    <a:cubicBezTo>
                      <a:pt x="29968" y="870"/>
                      <a:pt x="30564" y="667"/>
                      <a:pt x="31100" y="358"/>
                    </a:cubicBezTo>
                    <a:cubicBezTo>
                      <a:pt x="31588" y="60"/>
                      <a:pt x="32124" y="48"/>
                      <a:pt x="32683" y="1"/>
                    </a:cubicBezTo>
                    <a:cubicBezTo>
                      <a:pt x="32743" y="1"/>
                      <a:pt x="32826" y="48"/>
                      <a:pt x="32874" y="108"/>
                    </a:cubicBezTo>
                    <a:cubicBezTo>
                      <a:pt x="33076" y="453"/>
                      <a:pt x="33231" y="786"/>
                      <a:pt x="33076" y="1227"/>
                    </a:cubicBezTo>
                    <a:cubicBezTo>
                      <a:pt x="32874" y="1798"/>
                      <a:pt x="32647" y="2370"/>
                      <a:pt x="32290" y="2894"/>
                    </a:cubicBezTo>
                    <a:cubicBezTo>
                      <a:pt x="32004" y="3287"/>
                      <a:pt x="31814" y="3739"/>
                      <a:pt x="31564" y="4204"/>
                    </a:cubicBezTo>
                    <a:cubicBezTo>
                      <a:pt x="31588" y="4346"/>
                      <a:pt x="31647" y="4537"/>
                      <a:pt x="31683" y="4715"/>
                    </a:cubicBezTo>
                    <a:cubicBezTo>
                      <a:pt x="31731" y="4954"/>
                      <a:pt x="31695" y="5168"/>
                      <a:pt x="31528" y="5358"/>
                    </a:cubicBezTo>
                    <a:cubicBezTo>
                      <a:pt x="31254" y="5692"/>
                      <a:pt x="30981" y="6025"/>
                      <a:pt x="30695" y="6359"/>
                    </a:cubicBezTo>
                    <a:cubicBezTo>
                      <a:pt x="30504" y="6585"/>
                      <a:pt x="30242" y="6668"/>
                      <a:pt x="29909" y="6656"/>
                    </a:cubicBezTo>
                    <a:cubicBezTo>
                      <a:pt x="29611" y="7085"/>
                      <a:pt x="29326" y="7537"/>
                      <a:pt x="29028" y="7978"/>
                    </a:cubicBezTo>
                    <a:cubicBezTo>
                      <a:pt x="29076" y="8216"/>
                      <a:pt x="29123" y="8454"/>
                      <a:pt x="29147" y="8692"/>
                    </a:cubicBezTo>
                    <a:cubicBezTo>
                      <a:pt x="29171" y="8752"/>
                      <a:pt x="29147" y="8811"/>
                      <a:pt x="29147" y="8859"/>
                    </a:cubicBezTo>
                    <a:cubicBezTo>
                      <a:pt x="29028" y="9347"/>
                      <a:pt x="28992" y="9871"/>
                      <a:pt x="28516" y="10180"/>
                    </a:cubicBezTo>
                    <a:cubicBezTo>
                      <a:pt x="28480" y="10192"/>
                      <a:pt x="28468" y="10240"/>
                      <a:pt x="28433" y="10276"/>
                    </a:cubicBezTo>
                    <a:cubicBezTo>
                      <a:pt x="28242" y="10585"/>
                      <a:pt x="27944" y="10716"/>
                      <a:pt x="27587" y="10752"/>
                    </a:cubicBezTo>
                    <a:cubicBezTo>
                      <a:pt x="27504" y="10764"/>
                      <a:pt x="27409" y="10764"/>
                      <a:pt x="27301" y="10776"/>
                    </a:cubicBezTo>
                    <a:cubicBezTo>
                      <a:pt x="27087" y="11061"/>
                      <a:pt x="26920" y="11347"/>
                      <a:pt x="26849" y="11681"/>
                    </a:cubicBezTo>
                    <a:cubicBezTo>
                      <a:pt x="26801" y="11919"/>
                      <a:pt x="26682" y="12145"/>
                      <a:pt x="26587" y="12395"/>
                    </a:cubicBezTo>
                    <a:cubicBezTo>
                      <a:pt x="26635" y="12431"/>
                      <a:pt x="26706" y="12490"/>
                      <a:pt x="26790" y="12502"/>
                    </a:cubicBezTo>
                    <a:cubicBezTo>
                      <a:pt x="27159" y="12550"/>
                      <a:pt x="27528" y="12621"/>
                      <a:pt x="27885" y="12693"/>
                    </a:cubicBezTo>
                    <a:cubicBezTo>
                      <a:pt x="28278" y="12776"/>
                      <a:pt x="28659" y="12812"/>
                      <a:pt x="29052" y="12871"/>
                    </a:cubicBezTo>
                    <a:cubicBezTo>
                      <a:pt x="29718" y="12966"/>
                      <a:pt x="30385" y="13038"/>
                      <a:pt x="31040" y="13205"/>
                    </a:cubicBezTo>
                    <a:cubicBezTo>
                      <a:pt x="31433" y="13288"/>
                      <a:pt x="31814" y="13347"/>
                      <a:pt x="32207" y="13431"/>
                    </a:cubicBezTo>
                    <a:cubicBezTo>
                      <a:pt x="32457" y="13467"/>
                      <a:pt x="32719" y="13526"/>
                      <a:pt x="32981" y="13574"/>
                    </a:cubicBezTo>
                    <a:cubicBezTo>
                      <a:pt x="33290" y="13633"/>
                      <a:pt x="33600" y="13693"/>
                      <a:pt x="33933" y="13693"/>
                    </a:cubicBezTo>
                    <a:cubicBezTo>
                      <a:pt x="34362" y="13693"/>
                      <a:pt x="34791" y="13752"/>
                      <a:pt x="35219" y="13812"/>
                    </a:cubicBezTo>
                    <a:cubicBezTo>
                      <a:pt x="35457" y="13848"/>
                      <a:pt x="35672" y="13812"/>
                      <a:pt x="35862" y="13681"/>
                    </a:cubicBezTo>
                    <a:cubicBezTo>
                      <a:pt x="36398" y="13312"/>
                      <a:pt x="36946" y="12931"/>
                      <a:pt x="37481" y="12550"/>
                    </a:cubicBezTo>
                    <a:cubicBezTo>
                      <a:pt x="37767" y="12359"/>
                      <a:pt x="38053" y="12157"/>
                      <a:pt x="38303" y="11943"/>
                    </a:cubicBezTo>
                    <a:cubicBezTo>
                      <a:pt x="38791" y="11502"/>
                      <a:pt x="39267" y="11050"/>
                      <a:pt x="39744" y="10597"/>
                    </a:cubicBezTo>
                    <a:cubicBezTo>
                      <a:pt x="39970" y="10395"/>
                      <a:pt x="40184" y="10169"/>
                      <a:pt x="40458" y="10061"/>
                    </a:cubicBezTo>
                    <a:cubicBezTo>
                      <a:pt x="40565" y="10014"/>
                      <a:pt x="40672" y="9954"/>
                      <a:pt x="40744" y="9871"/>
                    </a:cubicBezTo>
                    <a:cubicBezTo>
                      <a:pt x="40958" y="9633"/>
                      <a:pt x="41208" y="9645"/>
                      <a:pt x="41470" y="9716"/>
                    </a:cubicBezTo>
                    <a:cubicBezTo>
                      <a:pt x="41625" y="9764"/>
                      <a:pt x="41756" y="9823"/>
                      <a:pt x="41910" y="9835"/>
                    </a:cubicBezTo>
                    <a:cubicBezTo>
                      <a:pt x="42172" y="9859"/>
                      <a:pt x="42327" y="10014"/>
                      <a:pt x="42422" y="10216"/>
                    </a:cubicBezTo>
                    <a:cubicBezTo>
                      <a:pt x="42625" y="10597"/>
                      <a:pt x="42649" y="11002"/>
                      <a:pt x="42518" y="11419"/>
                    </a:cubicBezTo>
                    <a:cubicBezTo>
                      <a:pt x="42303" y="12038"/>
                      <a:pt x="42101" y="12657"/>
                      <a:pt x="42030" y="13324"/>
                    </a:cubicBezTo>
                    <a:cubicBezTo>
                      <a:pt x="41970" y="13871"/>
                      <a:pt x="41815" y="14419"/>
                      <a:pt x="41684" y="14979"/>
                    </a:cubicBezTo>
                    <a:cubicBezTo>
                      <a:pt x="41553" y="15491"/>
                      <a:pt x="41398" y="16026"/>
                      <a:pt x="41256" y="16586"/>
                    </a:cubicBezTo>
                    <a:cubicBezTo>
                      <a:pt x="41387" y="16622"/>
                      <a:pt x="41506" y="16681"/>
                      <a:pt x="41625" y="16705"/>
                    </a:cubicBezTo>
                    <a:cubicBezTo>
                      <a:pt x="41934" y="16741"/>
                      <a:pt x="42268" y="16776"/>
                      <a:pt x="42577" y="16800"/>
                    </a:cubicBezTo>
                    <a:cubicBezTo>
                      <a:pt x="43006" y="16848"/>
                      <a:pt x="43423" y="16967"/>
                      <a:pt x="43827" y="17146"/>
                    </a:cubicBezTo>
                    <a:cubicBezTo>
                      <a:pt x="44137" y="17277"/>
                      <a:pt x="44304" y="17598"/>
                      <a:pt x="44208" y="17919"/>
                    </a:cubicBezTo>
                    <a:cubicBezTo>
                      <a:pt x="44173" y="18086"/>
                      <a:pt x="44089" y="18229"/>
                      <a:pt x="43958" y="18348"/>
                    </a:cubicBezTo>
                    <a:cubicBezTo>
                      <a:pt x="43661" y="18646"/>
                      <a:pt x="43399" y="18943"/>
                      <a:pt x="43113" y="19241"/>
                    </a:cubicBezTo>
                    <a:cubicBezTo>
                      <a:pt x="42934" y="19443"/>
                      <a:pt x="42720" y="19598"/>
                      <a:pt x="42541" y="19777"/>
                    </a:cubicBezTo>
                    <a:cubicBezTo>
                      <a:pt x="42530" y="19801"/>
                      <a:pt x="42518" y="19801"/>
                      <a:pt x="42506" y="19813"/>
                    </a:cubicBezTo>
                    <a:cubicBezTo>
                      <a:pt x="42303" y="20015"/>
                      <a:pt x="42125" y="20241"/>
                      <a:pt x="41910" y="20408"/>
                    </a:cubicBezTo>
                    <a:cubicBezTo>
                      <a:pt x="41684" y="20575"/>
                      <a:pt x="41434" y="20694"/>
                      <a:pt x="41196" y="20825"/>
                    </a:cubicBezTo>
                    <a:cubicBezTo>
                      <a:pt x="41160" y="21146"/>
                      <a:pt x="41279" y="21420"/>
                      <a:pt x="41398" y="21658"/>
                    </a:cubicBezTo>
                    <a:cubicBezTo>
                      <a:pt x="41589" y="22063"/>
                      <a:pt x="41791" y="22456"/>
                      <a:pt x="41922" y="22896"/>
                    </a:cubicBezTo>
                    <a:cubicBezTo>
                      <a:pt x="41946" y="22992"/>
                      <a:pt x="42006" y="23099"/>
                      <a:pt x="42065" y="23194"/>
                    </a:cubicBezTo>
                    <a:cubicBezTo>
                      <a:pt x="42232" y="23492"/>
                      <a:pt x="42363" y="23801"/>
                      <a:pt x="42458" y="24123"/>
                    </a:cubicBezTo>
                    <a:cubicBezTo>
                      <a:pt x="42518" y="24325"/>
                      <a:pt x="42601" y="24516"/>
                      <a:pt x="42684" y="24706"/>
                    </a:cubicBezTo>
                    <a:cubicBezTo>
                      <a:pt x="42756" y="24885"/>
                      <a:pt x="42815" y="25051"/>
                      <a:pt x="42875" y="25218"/>
                    </a:cubicBezTo>
                    <a:cubicBezTo>
                      <a:pt x="42720" y="25420"/>
                      <a:pt x="42601" y="25611"/>
                      <a:pt x="42482" y="25789"/>
                    </a:cubicBezTo>
                    <a:cubicBezTo>
                      <a:pt x="42399" y="25944"/>
                      <a:pt x="42268" y="26028"/>
                      <a:pt x="42101" y="26111"/>
                    </a:cubicBezTo>
                    <a:cubicBezTo>
                      <a:pt x="41803" y="26206"/>
                      <a:pt x="41506" y="26242"/>
                      <a:pt x="41208" y="26194"/>
                    </a:cubicBezTo>
                    <a:cubicBezTo>
                      <a:pt x="40672" y="26123"/>
                      <a:pt x="40136" y="26016"/>
                      <a:pt x="39601" y="25932"/>
                    </a:cubicBezTo>
                    <a:cubicBezTo>
                      <a:pt x="39470" y="25909"/>
                      <a:pt x="39351" y="25932"/>
                      <a:pt x="39208" y="25932"/>
                    </a:cubicBezTo>
                    <a:cubicBezTo>
                      <a:pt x="38910" y="25932"/>
                      <a:pt x="38660" y="25837"/>
                      <a:pt x="38434" y="25647"/>
                    </a:cubicBezTo>
                    <a:cubicBezTo>
                      <a:pt x="38243" y="25468"/>
                      <a:pt x="38053" y="25289"/>
                      <a:pt x="37862" y="25123"/>
                    </a:cubicBezTo>
                    <a:cubicBezTo>
                      <a:pt x="37684" y="24980"/>
                      <a:pt x="37517" y="24837"/>
                      <a:pt x="37398" y="24635"/>
                    </a:cubicBezTo>
                    <a:cubicBezTo>
                      <a:pt x="37338" y="24539"/>
                      <a:pt x="37243" y="24468"/>
                      <a:pt x="37160" y="24396"/>
                    </a:cubicBezTo>
                    <a:cubicBezTo>
                      <a:pt x="36636" y="23885"/>
                      <a:pt x="36076" y="23396"/>
                      <a:pt x="35612" y="22837"/>
                    </a:cubicBezTo>
                    <a:cubicBezTo>
                      <a:pt x="35398" y="22599"/>
                      <a:pt x="35195" y="22361"/>
                      <a:pt x="34957" y="22134"/>
                    </a:cubicBezTo>
                    <a:cubicBezTo>
                      <a:pt x="34850" y="22039"/>
                      <a:pt x="34707" y="21980"/>
                      <a:pt x="34552" y="21956"/>
                    </a:cubicBezTo>
                    <a:cubicBezTo>
                      <a:pt x="34267" y="21908"/>
                      <a:pt x="33993" y="21908"/>
                      <a:pt x="33707" y="21860"/>
                    </a:cubicBezTo>
                    <a:cubicBezTo>
                      <a:pt x="33052" y="21765"/>
                      <a:pt x="32409" y="21646"/>
                      <a:pt x="31754" y="21539"/>
                    </a:cubicBezTo>
                    <a:cubicBezTo>
                      <a:pt x="31290" y="21468"/>
                      <a:pt x="30814" y="21408"/>
                      <a:pt x="30361" y="21325"/>
                    </a:cubicBezTo>
                    <a:cubicBezTo>
                      <a:pt x="29778" y="21241"/>
                      <a:pt x="29206" y="21075"/>
                      <a:pt x="28635" y="21110"/>
                    </a:cubicBezTo>
                    <a:cubicBezTo>
                      <a:pt x="28111" y="20896"/>
                      <a:pt x="27516" y="21003"/>
                      <a:pt x="26992" y="20765"/>
                    </a:cubicBezTo>
                    <a:cubicBezTo>
                      <a:pt x="26754" y="20658"/>
                      <a:pt x="26492" y="20658"/>
                      <a:pt x="26194" y="20598"/>
                    </a:cubicBezTo>
                    <a:cubicBezTo>
                      <a:pt x="26087" y="20872"/>
                      <a:pt x="26289" y="21122"/>
                      <a:pt x="26313" y="21384"/>
                    </a:cubicBezTo>
                    <a:cubicBezTo>
                      <a:pt x="26325" y="21670"/>
                      <a:pt x="26409" y="21944"/>
                      <a:pt x="26528" y="22206"/>
                    </a:cubicBezTo>
                    <a:cubicBezTo>
                      <a:pt x="26980" y="22277"/>
                      <a:pt x="27361" y="22444"/>
                      <a:pt x="27706" y="22742"/>
                    </a:cubicBezTo>
                    <a:cubicBezTo>
                      <a:pt x="27813" y="22837"/>
                      <a:pt x="27885" y="22920"/>
                      <a:pt x="27897" y="23075"/>
                    </a:cubicBezTo>
                    <a:cubicBezTo>
                      <a:pt x="27992" y="23765"/>
                      <a:pt x="28075" y="24456"/>
                      <a:pt x="27873" y="25135"/>
                    </a:cubicBezTo>
                    <a:cubicBezTo>
                      <a:pt x="27802" y="25373"/>
                      <a:pt x="27742" y="25611"/>
                      <a:pt x="27528" y="25766"/>
                    </a:cubicBezTo>
                    <a:cubicBezTo>
                      <a:pt x="27409" y="25849"/>
                      <a:pt x="27385" y="25968"/>
                      <a:pt x="27409" y="26111"/>
                    </a:cubicBezTo>
                    <a:cubicBezTo>
                      <a:pt x="27444" y="26349"/>
                      <a:pt x="27528" y="26635"/>
                      <a:pt x="27599" y="26909"/>
                    </a:cubicBezTo>
                    <a:close/>
                    <a:moveTo>
                      <a:pt x="30981" y="4977"/>
                    </a:moveTo>
                    <a:cubicBezTo>
                      <a:pt x="30933" y="5025"/>
                      <a:pt x="30873" y="5061"/>
                      <a:pt x="30838" y="5120"/>
                    </a:cubicBezTo>
                    <a:cubicBezTo>
                      <a:pt x="30790" y="5168"/>
                      <a:pt x="30766" y="5227"/>
                      <a:pt x="30719" y="5335"/>
                    </a:cubicBezTo>
                    <a:cubicBezTo>
                      <a:pt x="30969" y="5299"/>
                      <a:pt x="30992" y="5168"/>
                      <a:pt x="31016" y="5001"/>
                    </a:cubicBezTo>
                    <a:cubicBezTo>
                      <a:pt x="31159" y="4966"/>
                      <a:pt x="31231" y="4870"/>
                      <a:pt x="31159" y="4644"/>
                    </a:cubicBezTo>
                    <a:cubicBezTo>
                      <a:pt x="31064" y="4799"/>
                      <a:pt x="31028" y="4882"/>
                      <a:pt x="30981" y="4977"/>
                    </a:cubicBezTo>
                    <a:close/>
                    <a:moveTo>
                      <a:pt x="40684" y="10514"/>
                    </a:moveTo>
                    <a:cubicBezTo>
                      <a:pt x="40636" y="10514"/>
                      <a:pt x="40625" y="10502"/>
                      <a:pt x="40613" y="10514"/>
                    </a:cubicBezTo>
                    <a:cubicBezTo>
                      <a:pt x="39946" y="11061"/>
                      <a:pt x="39327" y="11657"/>
                      <a:pt x="38660" y="12204"/>
                    </a:cubicBezTo>
                    <a:cubicBezTo>
                      <a:pt x="38470" y="12359"/>
                      <a:pt x="38303" y="12550"/>
                      <a:pt x="38124" y="12705"/>
                    </a:cubicBezTo>
                    <a:cubicBezTo>
                      <a:pt x="37993" y="12800"/>
                      <a:pt x="37839" y="12895"/>
                      <a:pt x="37708" y="12978"/>
                    </a:cubicBezTo>
                    <a:cubicBezTo>
                      <a:pt x="37088" y="13431"/>
                      <a:pt x="36457" y="13895"/>
                      <a:pt x="35838" y="14336"/>
                    </a:cubicBezTo>
                    <a:cubicBezTo>
                      <a:pt x="35731" y="14407"/>
                      <a:pt x="35612" y="14455"/>
                      <a:pt x="35457" y="14431"/>
                    </a:cubicBezTo>
                    <a:cubicBezTo>
                      <a:pt x="34957" y="14348"/>
                      <a:pt x="34469" y="14276"/>
                      <a:pt x="33957" y="14205"/>
                    </a:cubicBezTo>
                    <a:cubicBezTo>
                      <a:pt x="33136" y="14098"/>
                      <a:pt x="32338" y="13848"/>
                      <a:pt x="31516" y="13752"/>
                    </a:cubicBezTo>
                    <a:cubicBezTo>
                      <a:pt x="30861" y="13681"/>
                      <a:pt x="30219" y="13538"/>
                      <a:pt x="29564" y="13431"/>
                    </a:cubicBezTo>
                    <a:cubicBezTo>
                      <a:pt x="29111" y="13359"/>
                      <a:pt x="28647" y="13264"/>
                      <a:pt x="28183" y="13193"/>
                    </a:cubicBezTo>
                    <a:cubicBezTo>
                      <a:pt x="27718" y="13097"/>
                      <a:pt x="27266" y="13014"/>
                      <a:pt x="26801" y="12943"/>
                    </a:cubicBezTo>
                    <a:cubicBezTo>
                      <a:pt x="26028" y="12824"/>
                      <a:pt x="25242" y="12728"/>
                      <a:pt x="24444" y="12609"/>
                    </a:cubicBezTo>
                    <a:cubicBezTo>
                      <a:pt x="23646" y="12490"/>
                      <a:pt x="22860" y="12324"/>
                      <a:pt x="22051" y="12240"/>
                    </a:cubicBezTo>
                    <a:cubicBezTo>
                      <a:pt x="21670" y="12193"/>
                      <a:pt x="21277" y="12121"/>
                      <a:pt x="20908" y="11990"/>
                    </a:cubicBezTo>
                    <a:cubicBezTo>
                      <a:pt x="20420" y="11823"/>
                      <a:pt x="19884" y="11704"/>
                      <a:pt x="19360" y="11657"/>
                    </a:cubicBezTo>
                    <a:cubicBezTo>
                      <a:pt x="18765" y="11597"/>
                      <a:pt x="18169" y="11526"/>
                      <a:pt x="17574" y="11407"/>
                    </a:cubicBezTo>
                    <a:cubicBezTo>
                      <a:pt x="17265" y="11347"/>
                      <a:pt x="16943" y="11288"/>
                      <a:pt x="16633" y="11240"/>
                    </a:cubicBezTo>
                    <a:cubicBezTo>
                      <a:pt x="16145" y="11181"/>
                      <a:pt x="15669" y="11133"/>
                      <a:pt x="15181" y="11073"/>
                    </a:cubicBezTo>
                    <a:cubicBezTo>
                      <a:pt x="14645" y="11014"/>
                      <a:pt x="14086" y="10954"/>
                      <a:pt x="13550" y="10919"/>
                    </a:cubicBezTo>
                    <a:cubicBezTo>
                      <a:pt x="12919" y="10859"/>
                      <a:pt x="12276" y="10811"/>
                      <a:pt x="11645" y="10764"/>
                    </a:cubicBezTo>
                    <a:cubicBezTo>
                      <a:pt x="11014" y="10716"/>
                      <a:pt x="10395" y="10561"/>
                      <a:pt x="9740" y="10597"/>
                    </a:cubicBezTo>
                    <a:cubicBezTo>
                      <a:pt x="9728" y="10597"/>
                      <a:pt x="9704" y="10597"/>
                      <a:pt x="9680" y="10585"/>
                    </a:cubicBezTo>
                    <a:cubicBezTo>
                      <a:pt x="8371" y="10407"/>
                      <a:pt x="7061" y="10395"/>
                      <a:pt x="5739" y="10466"/>
                    </a:cubicBezTo>
                    <a:cubicBezTo>
                      <a:pt x="5215" y="10502"/>
                      <a:pt x="4703" y="10478"/>
                      <a:pt x="4180" y="10502"/>
                    </a:cubicBezTo>
                    <a:cubicBezTo>
                      <a:pt x="3691" y="10514"/>
                      <a:pt x="3215" y="10526"/>
                      <a:pt x="2691" y="10657"/>
                    </a:cubicBezTo>
                    <a:cubicBezTo>
                      <a:pt x="2810" y="10990"/>
                      <a:pt x="2882" y="11312"/>
                      <a:pt x="3156" y="11490"/>
                    </a:cubicBezTo>
                    <a:cubicBezTo>
                      <a:pt x="3310" y="11597"/>
                      <a:pt x="3418" y="11752"/>
                      <a:pt x="3537" y="11895"/>
                    </a:cubicBezTo>
                    <a:cubicBezTo>
                      <a:pt x="3644" y="12050"/>
                      <a:pt x="3763" y="12204"/>
                      <a:pt x="3906" y="12312"/>
                    </a:cubicBezTo>
                    <a:cubicBezTo>
                      <a:pt x="4322" y="12585"/>
                      <a:pt x="4668" y="12919"/>
                      <a:pt x="5061" y="13217"/>
                    </a:cubicBezTo>
                    <a:cubicBezTo>
                      <a:pt x="5251" y="13371"/>
                      <a:pt x="5454" y="13502"/>
                      <a:pt x="5715" y="13562"/>
                    </a:cubicBezTo>
                    <a:cubicBezTo>
                      <a:pt x="6085" y="13657"/>
                      <a:pt x="6263" y="13931"/>
                      <a:pt x="6406" y="14252"/>
                    </a:cubicBezTo>
                    <a:cubicBezTo>
                      <a:pt x="6454" y="14371"/>
                      <a:pt x="6430" y="14467"/>
                      <a:pt x="6323" y="14550"/>
                    </a:cubicBezTo>
                    <a:cubicBezTo>
                      <a:pt x="6049" y="14741"/>
                      <a:pt x="5787" y="14848"/>
                      <a:pt x="5442" y="14871"/>
                    </a:cubicBezTo>
                    <a:cubicBezTo>
                      <a:pt x="4680" y="14931"/>
                      <a:pt x="4120" y="14502"/>
                      <a:pt x="3525" y="14169"/>
                    </a:cubicBezTo>
                    <a:cubicBezTo>
                      <a:pt x="3287" y="14038"/>
                      <a:pt x="3108" y="13800"/>
                      <a:pt x="2917" y="13609"/>
                    </a:cubicBezTo>
                    <a:cubicBezTo>
                      <a:pt x="2703" y="13383"/>
                      <a:pt x="2513" y="13157"/>
                      <a:pt x="2334" y="12943"/>
                    </a:cubicBezTo>
                    <a:cubicBezTo>
                      <a:pt x="2215" y="12788"/>
                      <a:pt x="2155" y="12609"/>
                      <a:pt x="2025" y="12466"/>
                    </a:cubicBezTo>
                    <a:cubicBezTo>
                      <a:pt x="1703" y="12109"/>
                      <a:pt x="1489" y="11704"/>
                      <a:pt x="1382" y="11240"/>
                    </a:cubicBezTo>
                    <a:cubicBezTo>
                      <a:pt x="1370" y="11133"/>
                      <a:pt x="1310" y="11050"/>
                      <a:pt x="1263" y="10931"/>
                    </a:cubicBezTo>
                    <a:cubicBezTo>
                      <a:pt x="965" y="11061"/>
                      <a:pt x="810" y="11300"/>
                      <a:pt x="620" y="11490"/>
                    </a:cubicBezTo>
                    <a:cubicBezTo>
                      <a:pt x="453" y="11657"/>
                      <a:pt x="429" y="11847"/>
                      <a:pt x="477" y="12062"/>
                    </a:cubicBezTo>
                    <a:cubicBezTo>
                      <a:pt x="572" y="12538"/>
                      <a:pt x="751" y="12966"/>
                      <a:pt x="1036" y="13395"/>
                    </a:cubicBezTo>
                    <a:cubicBezTo>
                      <a:pt x="1560" y="14193"/>
                      <a:pt x="2227" y="14800"/>
                      <a:pt x="2953" y="15360"/>
                    </a:cubicBezTo>
                    <a:cubicBezTo>
                      <a:pt x="3346" y="15657"/>
                      <a:pt x="3810" y="15860"/>
                      <a:pt x="4239" y="16074"/>
                    </a:cubicBezTo>
                    <a:cubicBezTo>
                      <a:pt x="4525" y="16229"/>
                      <a:pt x="4858" y="16217"/>
                      <a:pt x="5084" y="16491"/>
                    </a:cubicBezTo>
                    <a:cubicBezTo>
                      <a:pt x="5120" y="16526"/>
                      <a:pt x="5192" y="16538"/>
                      <a:pt x="5251" y="16538"/>
                    </a:cubicBezTo>
                    <a:cubicBezTo>
                      <a:pt x="6013" y="16705"/>
                      <a:pt x="6751" y="16896"/>
                      <a:pt x="7525" y="16967"/>
                    </a:cubicBezTo>
                    <a:cubicBezTo>
                      <a:pt x="7751" y="17003"/>
                      <a:pt x="7978" y="17050"/>
                      <a:pt x="8192" y="17074"/>
                    </a:cubicBezTo>
                    <a:cubicBezTo>
                      <a:pt x="8906" y="17205"/>
                      <a:pt x="9645" y="17360"/>
                      <a:pt x="10359" y="17479"/>
                    </a:cubicBezTo>
                    <a:cubicBezTo>
                      <a:pt x="11026" y="17598"/>
                      <a:pt x="11692" y="17658"/>
                      <a:pt x="12347" y="17836"/>
                    </a:cubicBezTo>
                    <a:cubicBezTo>
                      <a:pt x="12383" y="17848"/>
                      <a:pt x="12419" y="17848"/>
                      <a:pt x="12466" y="17848"/>
                    </a:cubicBezTo>
                    <a:cubicBezTo>
                      <a:pt x="13181" y="17896"/>
                      <a:pt x="13883" y="18027"/>
                      <a:pt x="14598" y="18134"/>
                    </a:cubicBezTo>
                    <a:cubicBezTo>
                      <a:pt x="14764" y="18158"/>
                      <a:pt x="14883" y="18217"/>
                      <a:pt x="14967" y="18336"/>
                    </a:cubicBezTo>
                    <a:cubicBezTo>
                      <a:pt x="15098" y="18515"/>
                      <a:pt x="15252" y="18681"/>
                      <a:pt x="15419" y="18848"/>
                    </a:cubicBezTo>
                    <a:lnTo>
                      <a:pt x="16622" y="20182"/>
                    </a:lnTo>
                    <a:cubicBezTo>
                      <a:pt x="16753" y="20336"/>
                      <a:pt x="16872" y="20515"/>
                      <a:pt x="17026" y="20658"/>
                    </a:cubicBezTo>
                    <a:cubicBezTo>
                      <a:pt x="17229" y="20860"/>
                      <a:pt x="17443" y="21051"/>
                      <a:pt x="17562" y="21301"/>
                    </a:cubicBezTo>
                    <a:cubicBezTo>
                      <a:pt x="17598" y="21396"/>
                      <a:pt x="17657" y="21456"/>
                      <a:pt x="17741" y="21527"/>
                    </a:cubicBezTo>
                    <a:cubicBezTo>
                      <a:pt x="18229" y="22015"/>
                      <a:pt x="18705" y="22527"/>
                      <a:pt x="19050" y="23134"/>
                    </a:cubicBezTo>
                    <a:cubicBezTo>
                      <a:pt x="19170" y="23325"/>
                      <a:pt x="19300" y="23504"/>
                      <a:pt x="19431" y="23682"/>
                    </a:cubicBezTo>
                    <a:cubicBezTo>
                      <a:pt x="19777" y="24158"/>
                      <a:pt x="20122" y="24623"/>
                      <a:pt x="20455" y="25099"/>
                    </a:cubicBezTo>
                    <a:cubicBezTo>
                      <a:pt x="20491" y="25147"/>
                      <a:pt x="20515" y="25218"/>
                      <a:pt x="20551" y="25230"/>
                    </a:cubicBezTo>
                    <a:cubicBezTo>
                      <a:pt x="20789" y="25349"/>
                      <a:pt x="20872" y="25587"/>
                      <a:pt x="21015" y="25778"/>
                    </a:cubicBezTo>
                    <a:cubicBezTo>
                      <a:pt x="21086" y="25885"/>
                      <a:pt x="21158" y="26004"/>
                      <a:pt x="21253" y="26099"/>
                    </a:cubicBezTo>
                    <a:cubicBezTo>
                      <a:pt x="21682" y="26575"/>
                      <a:pt x="22146" y="27016"/>
                      <a:pt x="22456" y="27587"/>
                    </a:cubicBezTo>
                    <a:cubicBezTo>
                      <a:pt x="22479" y="27623"/>
                      <a:pt x="22515" y="27671"/>
                      <a:pt x="22563" y="27718"/>
                    </a:cubicBezTo>
                    <a:cubicBezTo>
                      <a:pt x="22980" y="28206"/>
                      <a:pt x="23372" y="28683"/>
                      <a:pt x="23789" y="29171"/>
                    </a:cubicBezTo>
                    <a:cubicBezTo>
                      <a:pt x="23884" y="29290"/>
                      <a:pt x="23956" y="29409"/>
                      <a:pt x="24063" y="29528"/>
                    </a:cubicBezTo>
                    <a:cubicBezTo>
                      <a:pt x="24313" y="29861"/>
                      <a:pt x="24527" y="30231"/>
                      <a:pt x="24825" y="30516"/>
                    </a:cubicBezTo>
                    <a:cubicBezTo>
                      <a:pt x="25277" y="30957"/>
                      <a:pt x="25658" y="31481"/>
                      <a:pt x="26075" y="31957"/>
                    </a:cubicBezTo>
                    <a:cubicBezTo>
                      <a:pt x="26504" y="32445"/>
                      <a:pt x="26944" y="32945"/>
                      <a:pt x="27421" y="33398"/>
                    </a:cubicBezTo>
                    <a:cubicBezTo>
                      <a:pt x="27635" y="33612"/>
                      <a:pt x="27885" y="33779"/>
                      <a:pt x="28171" y="33874"/>
                    </a:cubicBezTo>
                    <a:cubicBezTo>
                      <a:pt x="28516" y="33743"/>
                      <a:pt x="28647" y="33493"/>
                      <a:pt x="28647" y="33159"/>
                    </a:cubicBezTo>
                    <a:cubicBezTo>
                      <a:pt x="28647" y="32790"/>
                      <a:pt x="28611" y="32421"/>
                      <a:pt x="28516" y="32052"/>
                    </a:cubicBezTo>
                    <a:cubicBezTo>
                      <a:pt x="28290" y="31290"/>
                      <a:pt x="28099" y="30528"/>
                      <a:pt x="27897" y="29754"/>
                    </a:cubicBezTo>
                    <a:cubicBezTo>
                      <a:pt x="27802" y="29349"/>
                      <a:pt x="27766" y="28933"/>
                      <a:pt x="27575" y="28564"/>
                    </a:cubicBezTo>
                    <a:cubicBezTo>
                      <a:pt x="27504" y="28421"/>
                      <a:pt x="27480" y="28242"/>
                      <a:pt x="27456" y="28075"/>
                    </a:cubicBezTo>
                    <a:cubicBezTo>
                      <a:pt x="27444" y="27980"/>
                      <a:pt x="27421" y="27897"/>
                      <a:pt x="27397" y="27802"/>
                    </a:cubicBezTo>
                    <a:cubicBezTo>
                      <a:pt x="27290" y="27421"/>
                      <a:pt x="27147" y="27040"/>
                      <a:pt x="27087" y="26659"/>
                    </a:cubicBezTo>
                    <a:cubicBezTo>
                      <a:pt x="26980" y="26063"/>
                      <a:pt x="26813" y="25480"/>
                      <a:pt x="26647" y="24920"/>
                    </a:cubicBezTo>
                    <a:cubicBezTo>
                      <a:pt x="26551" y="24551"/>
                      <a:pt x="26444" y="24158"/>
                      <a:pt x="26349" y="23777"/>
                    </a:cubicBezTo>
                    <a:cubicBezTo>
                      <a:pt x="26170" y="23003"/>
                      <a:pt x="26028" y="22230"/>
                      <a:pt x="25849" y="21456"/>
                    </a:cubicBezTo>
                    <a:cubicBezTo>
                      <a:pt x="25777" y="21122"/>
                      <a:pt x="25682" y="20801"/>
                      <a:pt x="25611" y="20467"/>
                    </a:cubicBezTo>
                    <a:cubicBezTo>
                      <a:pt x="25575" y="20348"/>
                      <a:pt x="25611" y="20194"/>
                      <a:pt x="25730" y="20182"/>
                    </a:cubicBezTo>
                    <a:cubicBezTo>
                      <a:pt x="25980" y="20158"/>
                      <a:pt x="26194" y="19967"/>
                      <a:pt x="26468" y="20039"/>
                    </a:cubicBezTo>
                    <a:cubicBezTo>
                      <a:pt x="26920" y="20146"/>
                      <a:pt x="27385" y="20241"/>
                      <a:pt x="27861" y="20289"/>
                    </a:cubicBezTo>
                    <a:cubicBezTo>
                      <a:pt x="29004" y="20396"/>
                      <a:pt x="30135" y="20575"/>
                      <a:pt x="31278" y="20694"/>
                    </a:cubicBezTo>
                    <a:cubicBezTo>
                      <a:pt x="32159" y="20777"/>
                      <a:pt x="33016" y="20932"/>
                      <a:pt x="33909" y="20991"/>
                    </a:cubicBezTo>
                    <a:cubicBezTo>
                      <a:pt x="34386" y="21015"/>
                      <a:pt x="34862" y="21134"/>
                      <a:pt x="35374" y="21218"/>
                    </a:cubicBezTo>
                    <a:cubicBezTo>
                      <a:pt x="35541" y="21420"/>
                      <a:pt x="35683" y="21658"/>
                      <a:pt x="35862" y="21884"/>
                    </a:cubicBezTo>
                    <a:cubicBezTo>
                      <a:pt x="36172" y="22277"/>
                      <a:pt x="36517" y="22658"/>
                      <a:pt x="36815" y="23051"/>
                    </a:cubicBezTo>
                    <a:cubicBezTo>
                      <a:pt x="37219" y="23575"/>
                      <a:pt x="37636" y="24087"/>
                      <a:pt x="38136" y="24516"/>
                    </a:cubicBezTo>
                    <a:cubicBezTo>
                      <a:pt x="38291" y="24647"/>
                      <a:pt x="38434" y="24813"/>
                      <a:pt x="38589" y="24944"/>
                    </a:cubicBezTo>
                    <a:cubicBezTo>
                      <a:pt x="38839" y="25170"/>
                      <a:pt x="39124" y="25337"/>
                      <a:pt x="39482" y="25361"/>
                    </a:cubicBezTo>
                    <a:cubicBezTo>
                      <a:pt x="39982" y="25397"/>
                      <a:pt x="40494" y="25492"/>
                      <a:pt x="40994" y="25539"/>
                    </a:cubicBezTo>
                    <a:cubicBezTo>
                      <a:pt x="41291" y="25575"/>
                      <a:pt x="41589" y="25539"/>
                      <a:pt x="41887" y="25539"/>
                    </a:cubicBezTo>
                    <a:cubicBezTo>
                      <a:pt x="41934" y="25468"/>
                      <a:pt x="41970" y="25397"/>
                      <a:pt x="42030" y="25349"/>
                    </a:cubicBezTo>
                    <a:cubicBezTo>
                      <a:pt x="42244" y="25158"/>
                      <a:pt x="42244" y="24932"/>
                      <a:pt x="42160" y="24682"/>
                    </a:cubicBezTo>
                    <a:cubicBezTo>
                      <a:pt x="42065" y="24456"/>
                      <a:pt x="41994" y="24218"/>
                      <a:pt x="41875" y="24004"/>
                    </a:cubicBezTo>
                    <a:cubicBezTo>
                      <a:pt x="41756" y="23789"/>
                      <a:pt x="41637" y="23551"/>
                      <a:pt x="41565" y="23289"/>
                    </a:cubicBezTo>
                    <a:cubicBezTo>
                      <a:pt x="41434" y="22849"/>
                      <a:pt x="41232" y="22420"/>
                      <a:pt x="41017" y="22003"/>
                    </a:cubicBezTo>
                    <a:cubicBezTo>
                      <a:pt x="40779" y="21563"/>
                      <a:pt x="40625" y="21110"/>
                      <a:pt x="40517" y="20634"/>
                    </a:cubicBezTo>
                    <a:cubicBezTo>
                      <a:pt x="40613" y="20491"/>
                      <a:pt x="40684" y="20360"/>
                      <a:pt x="40791" y="20253"/>
                    </a:cubicBezTo>
                    <a:cubicBezTo>
                      <a:pt x="40898" y="20170"/>
                      <a:pt x="41053" y="20122"/>
                      <a:pt x="41196" y="20051"/>
                    </a:cubicBezTo>
                    <a:cubicBezTo>
                      <a:pt x="41256" y="20027"/>
                      <a:pt x="41315" y="19955"/>
                      <a:pt x="41375" y="19920"/>
                    </a:cubicBezTo>
                    <a:cubicBezTo>
                      <a:pt x="41529" y="19801"/>
                      <a:pt x="41708" y="19682"/>
                      <a:pt x="41875" y="19563"/>
                    </a:cubicBezTo>
                    <a:cubicBezTo>
                      <a:pt x="41946" y="19503"/>
                      <a:pt x="42041" y="19455"/>
                      <a:pt x="42089" y="19384"/>
                    </a:cubicBezTo>
                    <a:cubicBezTo>
                      <a:pt x="42339" y="18967"/>
                      <a:pt x="42720" y="18693"/>
                      <a:pt x="43065" y="18372"/>
                    </a:cubicBezTo>
                    <a:cubicBezTo>
                      <a:pt x="43303" y="18146"/>
                      <a:pt x="43470" y="17848"/>
                      <a:pt x="43673" y="17550"/>
                    </a:cubicBezTo>
                    <a:cubicBezTo>
                      <a:pt x="43244" y="17408"/>
                      <a:pt x="42839" y="17300"/>
                      <a:pt x="42422" y="17265"/>
                    </a:cubicBezTo>
                    <a:cubicBezTo>
                      <a:pt x="42006" y="17253"/>
                      <a:pt x="41577" y="17062"/>
                      <a:pt x="41148" y="17241"/>
                    </a:cubicBezTo>
                    <a:cubicBezTo>
                      <a:pt x="41077" y="17443"/>
                      <a:pt x="41017" y="17658"/>
                      <a:pt x="40934" y="17884"/>
                    </a:cubicBezTo>
                    <a:cubicBezTo>
                      <a:pt x="40898" y="17979"/>
                      <a:pt x="40851" y="18086"/>
                      <a:pt x="40791" y="18181"/>
                    </a:cubicBezTo>
                    <a:cubicBezTo>
                      <a:pt x="40756" y="18217"/>
                      <a:pt x="40684" y="18253"/>
                      <a:pt x="40636" y="18241"/>
                    </a:cubicBezTo>
                    <a:cubicBezTo>
                      <a:pt x="40601" y="18241"/>
                      <a:pt x="40517" y="18181"/>
                      <a:pt x="40517" y="18134"/>
                    </a:cubicBezTo>
                    <a:cubicBezTo>
                      <a:pt x="40494" y="18003"/>
                      <a:pt x="40458" y="17860"/>
                      <a:pt x="40482" y="17741"/>
                    </a:cubicBezTo>
                    <a:cubicBezTo>
                      <a:pt x="40565" y="17300"/>
                      <a:pt x="40625" y="16848"/>
                      <a:pt x="40791" y="16431"/>
                    </a:cubicBezTo>
                    <a:cubicBezTo>
                      <a:pt x="41041" y="15764"/>
                      <a:pt x="41256" y="15074"/>
                      <a:pt x="41434" y="14395"/>
                    </a:cubicBezTo>
                    <a:cubicBezTo>
                      <a:pt x="41553" y="13919"/>
                      <a:pt x="41696" y="13443"/>
                      <a:pt x="41732" y="12966"/>
                    </a:cubicBezTo>
                    <a:cubicBezTo>
                      <a:pt x="41768" y="12300"/>
                      <a:pt x="41910" y="11669"/>
                      <a:pt x="42041" y="11014"/>
                    </a:cubicBezTo>
                    <a:cubicBezTo>
                      <a:pt x="41994" y="10954"/>
                      <a:pt x="41946" y="10895"/>
                      <a:pt x="41922" y="10835"/>
                    </a:cubicBezTo>
                    <a:cubicBezTo>
                      <a:pt x="41887" y="10764"/>
                      <a:pt x="41922" y="10645"/>
                      <a:pt x="41756" y="10645"/>
                    </a:cubicBezTo>
                    <a:cubicBezTo>
                      <a:pt x="41684" y="10800"/>
                      <a:pt x="41589" y="10942"/>
                      <a:pt x="41553" y="11097"/>
                    </a:cubicBezTo>
                    <a:cubicBezTo>
                      <a:pt x="41327" y="11776"/>
                      <a:pt x="41089" y="12443"/>
                      <a:pt x="40898" y="13133"/>
                    </a:cubicBezTo>
                    <a:cubicBezTo>
                      <a:pt x="40601" y="14145"/>
                      <a:pt x="40303" y="15133"/>
                      <a:pt x="39982" y="16134"/>
                    </a:cubicBezTo>
                    <a:cubicBezTo>
                      <a:pt x="39910" y="16348"/>
                      <a:pt x="39791" y="16550"/>
                      <a:pt x="39744" y="16776"/>
                    </a:cubicBezTo>
                    <a:cubicBezTo>
                      <a:pt x="39660" y="17348"/>
                      <a:pt x="39410" y="17848"/>
                      <a:pt x="39243" y="18396"/>
                    </a:cubicBezTo>
                    <a:cubicBezTo>
                      <a:pt x="39172" y="18646"/>
                      <a:pt x="39029" y="18872"/>
                      <a:pt x="38910" y="19110"/>
                    </a:cubicBezTo>
                    <a:cubicBezTo>
                      <a:pt x="38827" y="19277"/>
                      <a:pt x="38672" y="19348"/>
                      <a:pt x="38493" y="19324"/>
                    </a:cubicBezTo>
                    <a:cubicBezTo>
                      <a:pt x="38315" y="19301"/>
                      <a:pt x="38231" y="19170"/>
                      <a:pt x="38184" y="19027"/>
                    </a:cubicBezTo>
                    <a:cubicBezTo>
                      <a:pt x="38136" y="18848"/>
                      <a:pt x="38100" y="18634"/>
                      <a:pt x="38124" y="18467"/>
                    </a:cubicBezTo>
                    <a:cubicBezTo>
                      <a:pt x="38231" y="18050"/>
                      <a:pt x="38160" y="17598"/>
                      <a:pt x="38493" y="17253"/>
                    </a:cubicBezTo>
                    <a:cubicBezTo>
                      <a:pt x="38529" y="17217"/>
                      <a:pt x="38541" y="17146"/>
                      <a:pt x="38553" y="17086"/>
                    </a:cubicBezTo>
                    <a:cubicBezTo>
                      <a:pt x="38672" y="16431"/>
                      <a:pt x="38970" y="15836"/>
                      <a:pt x="39172" y="15217"/>
                    </a:cubicBezTo>
                    <a:cubicBezTo>
                      <a:pt x="39291" y="14812"/>
                      <a:pt x="39482" y="14443"/>
                      <a:pt x="39565" y="14038"/>
                    </a:cubicBezTo>
                    <a:cubicBezTo>
                      <a:pt x="39624" y="13764"/>
                      <a:pt x="39708" y="13526"/>
                      <a:pt x="39827" y="13312"/>
                    </a:cubicBezTo>
                    <a:cubicBezTo>
                      <a:pt x="39970" y="13050"/>
                      <a:pt x="40077" y="12800"/>
                      <a:pt x="40077" y="12502"/>
                    </a:cubicBezTo>
                    <a:cubicBezTo>
                      <a:pt x="40077" y="12335"/>
                      <a:pt x="40136" y="12204"/>
                      <a:pt x="40255" y="12097"/>
                    </a:cubicBezTo>
                    <a:cubicBezTo>
                      <a:pt x="40422" y="11954"/>
                      <a:pt x="40494" y="11740"/>
                      <a:pt x="40482" y="11538"/>
                    </a:cubicBezTo>
                    <a:cubicBezTo>
                      <a:pt x="40458" y="11347"/>
                      <a:pt x="40517" y="11204"/>
                      <a:pt x="40613" y="11061"/>
                    </a:cubicBezTo>
                    <a:cubicBezTo>
                      <a:pt x="40613" y="10954"/>
                      <a:pt x="40720" y="10764"/>
                      <a:pt x="40684" y="10514"/>
                    </a:cubicBezTo>
                    <a:close/>
                    <a:moveTo>
                      <a:pt x="25813" y="12240"/>
                    </a:moveTo>
                    <a:cubicBezTo>
                      <a:pt x="25932" y="12085"/>
                      <a:pt x="26039" y="11954"/>
                      <a:pt x="26135" y="11823"/>
                    </a:cubicBezTo>
                    <a:cubicBezTo>
                      <a:pt x="26039" y="11490"/>
                      <a:pt x="26301" y="11300"/>
                      <a:pt x="26432" y="11061"/>
                    </a:cubicBezTo>
                    <a:cubicBezTo>
                      <a:pt x="26968" y="10109"/>
                      <a:pt x="27563" y="9204"/>
                      <a:pt x="28159" y="8299"/>
                    </a:cubicBezTo>
                    <a:cubicBezTo>
                      <a:pt x="28409" y="7906"/>
                      <a:pt x="28671" y="7525"/>
                      <a:pt x="28909" y="7121"/>
                    </a:cubicBezTo>
                    <a:cubicBezTo>
                      <a:pt x="29171" y="6704"/>
                      <a:pt x="29421" y="6287"/>
                      <a:pt x="29718" y="5894"/>
                    </a:cubicBezTo>
                    <a:cubicBezTo>
                      <a:pt x="29980" y="5537"/>
                      <a:pt x="30159" y="5120"/>
                      <a:pt x="30504" y="4811"/>
                    </a:cubicBezTo>
                    <a:cubicBezTo>
                      <a:pt x="30516" y="4799"/>
                      <a:pt x="30516" y="4787"/>
                      <a:pt x="30540" y="4763"/>
                    </a:cubicBezTo>
                    <a:cubicBezTo>
                      <a:pt x="30957" y="4108"/>
                      <a:pt x="31350" y="3477"/>
                      <a:pt x="31766" y="2822"/>
                    </a:cubicBezTo>
                    <a:cubicBezTo>
                      <a:pt x="32100" y="2310"/>
                      <a:pt x="32457" y="1834"/>
                      <a:pt x="32635" y="1239"/>
                    </a:cubicBezTo>
                    <a:cubicBezTo>
                      <a:pt x="32743" y="894"/>
                      <a:pt x="32671" y="620"/>
                      <a:pt x="32409" y="370"/>
                    </a:cubicBezTo>
                    <a:cubicBezTo>
                      <a:pt x="31695" y="441"/>
                      <a:pt x="31111" y="810"/>
                      <a:pt x="30516" y="1120"/>
                    </a:cubicBezTo>
                    <a:cubicBezTo>
                      <a:pt x="29897" y="1441"/>
                      <a:pt x="29302" y="1858"/>
                      <a:pt x="28683" y="2239"/>
                    </a:cubicBezTo>
                    <a:cubicBezTo>
                      <a:pt x="28623" y="2287"/>
                      <a:pt x="28575" y="2334"/>
                      <a:pt x="28492" y="2358"/>
                    </a:cubicBezTo>
                    <a:cubicBezTo>
                      <a:pt x="27992" y="2501"/>
                      <a:pt x="27635" y="2882"/>
                      <a:pt x="27182" y="3132"/>
                    </a:cubicBezTo>
                    <a:cubicBezTo>
                      <a:pt x="26790" y="3370"/>
                      <a:pt x="26432" y="3668"/>
                      <a:pt x="26028" y="3918"/>
                    </a:cubicBezTo>
                    <a:cubicBezTo>
                      <a:pt x="25551" y="4215"/>
                      <a:pt x="25015" y="4430"/>
                      <a:pt x="24623" y="4846"/>
                    </a:cubicBezTo>
                    <a:cubicBezTo>
                      <a:pt x="24551" y="4918"/>
                      <a:pt x="24432" y="4942"/>
                      <a:pt x="24325" y="5001"/>
                    </a:cubicBezTo>
                    <a:cubicBezTo>
                      <a:pt x="23539" y="5466"/>
                      <a:pt x="22765" y="5954"/>
                      <a:pt x="22003" y="6478"/>
                    </a:cubicBezTo>
                    <a:cubicBezTo>
                      <a:pt x="21467" y="6847"/>
                      <a:pt x="20920" y="7228"/>
                      <a:pt x="20396" y="7621"/>
                    </a:cubicBezTo>
                    <a:cubicBezTo>
                      <a:pt x="19920" y="7990"/>
                      <a:pt x="19420" y="8287"/>
                      <a:pt x="18896" y="8609"/>
                    </a:cubicBezTo>
                    <a:cubicBezTo>
                      <a:pt x="18693" y="8728"/>
                      <a:pt x="18455" y="8823"/>
                      <a:pt x="18277" y="8978"/>
                    </a:cubicBezTo>
                    <a:cubicBezTo>
                      <a:pt x="18098" y="9121"/>
                      <a:pt x="17896" y="9216"/>
                      <a:pt x="17693" y="9323"/>
                    </a:cubicBezTo>
                    <a:cubicBezTo>
                      <a:pt x="17515" y="9407"/>
                      <a:pt x="17336" y="9549"/>
                      <a:pt x="17157" y="9621"/>
                    </a:cubicBezTo>
                    <a:cubicBezTo>
                      <a:pt x="16764" y="9799"/>
                      <a:pt x="16455" y="10121"/>
                      <a:pt x="16026" y="10240"/>
                    </a:cubicBezTo>
                    <a:cubicBezTo>
                      <a:pt x="15931" y="10276"/>
                      <a:pt x="15860" y="10335"/>
                      <a:pt x="15895" y="10466"/>
                    </a:cubicBezTo>
                    <a:cubicBezTo>
                      <a:pt x="15931" y="10478"/>
                      <a:pt x="15967" y="10526"/>
                      <a:pt x="16026" y="10538"/>
                    </a:cubicBezTo>
                    <a:cubicBezTo>
                      <a:pt x="16562" y="10645"/>
                      <a:pt x="17086" y="10752"/>
                      <a:pt x="17622" y="10835"/>
                    </a:cubicBezTo>
                    <a:cubicBezTo>
                      <a:pt x="17872" y="10883"/>
                      <a:pt x="18134" y="10871"/>
                      <a:pt x="18408" y="10907"/>
                    </a:cubicBezTo>
                    <a:cubicBezTo>
                      <a:pt x="18884" y="11002"/>
                      <a:pt x="19348" y="11181"/>
                      <a:pt x="19824" y="11240"/>
                    </a:cubicBezTo>
                    <a:cubicBezTo>
                      <a:pt x="19908" y="11252"/>
                      <a:pt x="20003" y="11312"/>
                      <a:pt x="20086" y="11347"/>
                    </a:cubicBezTo>
                    <a:cubicBezTo>
                      <a:pt x="20503" y="11442"/>
                      <a:pt x="20920" y="11585"/>
                      <a:pt x="21336" y="11669"/>
                    </a:cubicBezTo>
                    <a:cubicBezTo>
                      <a:pt x="21753" y="11764"/>
                      <a:pt x="22182" y="11800"/>
                      <a:pt x="22622" y="11883"/>
                    </a:cubicBezTo>
                    <a:cubicBezTo>
                      <a:pt x="22753" y="11895"/>
                      <a:pt x="22872" y="11919"/>
                      <a:pt x="23003" y="11954"/>
                    </a:cubicBezTo>
                    <a:cubicBezTo>
                      <a:pt x="23408" y="12014"/>
                      <a:pt x="23825" y="12085"/>
                      <a:pt x="24230" y="12133"/>
                    </a:cubicBezTo>
                    <a:cubicBezTo>
                      <a:pt x="24765" y="12145"/>
                      <a:pt x="25254" y="12312"/>
                      <a:pt x="25813" y="12240"/>
                    </a:cubicBezTo>
                    <a:close/>
                    <a:moveTo>
                      <a:pt x="27099" y="24992"/>
                    </a:moveTo>
                    <a:cubicBezTo>
                      <a:pt x="27230" y="24980"/>
                      <a:pt x="27242" y="24885"/>
                      <a:pt x="27266" y="24825"/>
                    </a:cubicBezTo>
                    <a:cubicBezTo>
                      <a:pt x="27290" y="24361"/>
                      <a:pt x="27301" y="23908"/>
                      <a:pt x="27301" y="23444"/>
                    </a:cubicBezTo>
                    <a:cubicBezTo>
                      <a:pt x="27301" y="23337"/>
                      <a:pt x="27266" y="23218"/>
                      <a:pt x="27218" y="23123"/>
                    </a:cubicBezTo>
                    <a:cubicBezTo>
                      <a:pt x="27123" y="22944"/>
                      <a:pt x="26980" y="22837"/>
                      <a:pt x="26790" y="22789"/>
                    </a:cubicBezTo>
                    <a:cubicBezTo>
                      <a:pt x="26718" y="22777"/>
                      <a:pt x="26647" y="22825"/>
                      <a:pt x="26575" y="22837"/>
                    </a:cubicBezTo>
                    <a:cubicBezTo>
                      <a:pt x="26682" y="23242"/>
                      <a:pt x="26754" y="23599"/>
                      <a:pt x="26861" y="23956"/>
                    </a:cubicBezTo>
                    <a:cubicBezTo>
                      <a:pt x="26968" y="24289"/>
                      <a:pt x="26885" y="24682"/>
                      <a:pt x="27099" y="24992"/>
                    </a:cubicBezTo>
                    <a:close/>
                    <a:moveTo>
                      <a:pt x="28183" y="28992"/>
                    </a:moveTo>
                    <a:cubicBezTo>
                      <a:pt x="28218" y="28075"/>
                      <a:pt x="28159" y="27885"/>
                      <a:pt x="27825" y="27564"/>
                    </a:cubicBezTo>
                    <a:cubicBezTo>
                      <a:pt x="27837" y="28075"/>
                      <a:pt x="27980" y="28504"/>
                      <a:pt x="28183" y="28992"/>
                    </a:cubicBezTo>
                    <a:close/>
                    <a:moveTo>
                      <a:pt x="27956" y="9740"/>
                    </a:moveTo>
                    <a:cubicBezTo>
                      <a:pt x="28314" y="9573"/>
                      <a:pt x="28409" y="9228"/>
                      <a:pt x="28552" y="8918"/>
                    </a:cubicBezTo>
                    <a:cubicBezTo>
                      <a:pt x="28587" y="8859"/>
                      <a:pt x="28552" y="8776"/>
                      <a:pt x="28552" y="8692"/>
                    </a:cubicBezTo>
                    <a:cubicBezTo>
                      <a:pt x="28302" y="9026"/>
                      <a:pt x="28075" y="9335"/>
                      <a:pt x="27956" y="974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43"/>
              <p:cNvSpPr/>
              <p:nvPr/>
            </p:nvSpPr>
            <p:spPr>
              <a:xfrm>
                <a:off x="7157682" y="1006780"/>
                <a:ext cx="51152" cy="46650"/>
              </a:xfrm>
              <a:custGeom>
                <a:rect b="b" l="l" r="r" t="t"/>
                <a:pathLst>
                  <a:path extrusionOk="0" h="1347" w="1477">
                    <a:moveTo>
                      <a:pt x="655" y="1346"/>
                    </a:moveTo>
                    <a:cubicBezTo>
                      <a:pt x="310" y="1263"/>
                      <a:pt x="191" y="1025"/>
                      <a:pt x="1" y="834"/>
                    </a:cubicBezTo>
                    <a:cubicBezTo>
                      <a:pt x="84" y="608"/>
                      <a:pt x="155" y="406"/>
                      <a:pt x="251" y="191"/>
                    </a:cubicBezTo>
                    <a:cubicBezTo>
                      <a:pt x="286" y="72"/>
                      <a:pt x="394" y="37"/>
                      <a:pt x="513" y="25"/>
                    </a:cubicBezTo>
                    <a:cubicBezTo>
                      <a:pt x="810" y="1"/>
                      <a:pt x="1048" y="179"/>
                      <a:pt x="1298" y="299"/>
                    </a:cubicBezTo>
                    <a:cubicBezTo>
                      <a:pt x="1441" y="358"/>
                      <a:pt x="1477" y="572"/>
                      <a:pt x="1406" y="691"/>
                    </a:cubicBezTo>
                    <a:cubicBezTo>
                      <a:pt x="1322" y="834"/>
                      <a:pt x="1215" y="977"/>
                      <a:pt x="1096" y="1084"/>
                    </a:cubicBezTo>
                    <a:cubicBezTo>
                      <a:pt x="953" y="1192"/>
                      <a:pt x="798" y="1263"/>
                      <a:pt x="655" y="1346"/>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43"/>
              <p:cNvSpPr/>
              <p:nvPr/>
            </p:nvSpPr>
            <p:spPr>
              <a:xfrm>
                <a:off x="7290879" y="1009273"/>
                <a:ext cx="42494" cy="51568"/>
              </a:xfrm>
              <a:custGeom>
                <a:rect b="b" l="l" r="r" t="t"/>
                <a:pathLst>
                  <a:path extrusionOk="0" h="1489" w="1227">
                    <a:moveTo>
                      <a:pt x="1227" y="310"/>
                    </a:moveTo>
                    <a:lnTo>
                      <a:pt x="1227" y="834"/>
                    </a:lnTo>
                    <a:cubicBezTo>
                      <a:pt x="929" y="1024"/>
                      <a:pt x="762" y="1405"/>
                      <a:pt x="358" y="1489"/>
                    </a:cubicBezTo>
                    <a:cubicBezTo>
                      <a:pt x="274" y="1417"/>
                      <a:pt x="167" y="1334"/>
                      <a:pt x="84" y="1250"/>
                    </a:cubicBezTo>
                    <a:cubicBezTo>
                      <a:pt x="48" y="1215"/>
                      <a:pt x="0" y="1143"/>
                      <a:pt x="12" y="1096"/>
                    </a:cubicBezTo>
                    <a:cubicBezTo>
                      <a:pt x="84" y="834"/>
                      <a:pt x="96" y="548"/>
                      <a:pt x="227" y="310"/>
                    </a:cubicBezTo>
                    <a:cubicBezTo>
                      <a:pt x="405" y="0"/>
                      <a:pt x="596" y="0"/>
                      <a:pt x="941" y="167"/>
                    </a:cubicBezTo>
                    <a:cubicBezTo>
                      <a:pt x="1012" y="215"/>
                      <a:pt x="1096" y="250"/>
                      <a:pt x="1227" y="31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43"/>
              <p:cNvSpPr/>
              <p:nvPr/>
            </p:nvSpPr>
            <p:spPr>
              <a:xfrm>
                <a:off x="7226151" y="1013395"/>
                <a:ext cx="42910" cy="50321"/>
              </a:xfrm>
              <a:custGeom>
                <a:rect b="b" l="l" r="r" t="t"/>
                <a:pathLst>
                  <a:path extrusionOk="0" h="1453" w="1239">
                    <a:moveTo>
                      <a:pt x="679" y="12"/>
                    </a:moveTo>
                    <a:cubicBezTo>
                      <a:pt x="941" y="0"/>
                      <a:pt x="1036" y="179"/>
                      <a:pt x="1131" y="369"/>
                    </a:cubicBezTo>
                    <a:cubicBezTo>
                      <a:pt x="1214" y="584"/>
                      <a:pt x="1238" y="774"/>
                      <a:pt x="1084" y="953"/>
                    </a:cubicBezTo>
                    <a:cubicBezTo>
                      <a:pt x="1024" y="1024"/>
                      <a:pt x="953" y="1072"/>
                      <a:pt x="857" y="1131"/>
                    </a:cubicBezTo>
                    <a:cubicBezTo>
                      <a:pt x="429" y="1453"/>
                      <a:pt x="83" y="1322"/>
                      <a:pt x="48" y="786"/>
                    </a:cubicBezTo>
                    <a:cubicBezTo>
                      <a:pt x="0" y="262"/>
                      <a:pt x="191" y="0"/>
                      <a:pt x="679" y="12"/>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43"/>
              <p:cNvSpPr/>
              <p:nvPr/>
            </p:nvSpPr>
            <p:spPr>
              <a:xfrm>
                <a:off x="6943272" y="971316"/>
                <a:ext cx="40451" cy="45819"/>
              </a:xfrm>
              <a:custGeom>
                <a:rect b="b" l="l" r="r" t="t"/>
                <a:pathLst>
                  <a:path extrusionOk="0" h="1323" w="1168">
                    <a:moveTo>
                      <a:pt x="679" y="1323"/>
                    </a:moveTo>
                    <a:lnTo>
                      <a:pt x="619" y="1323"/>
                    </a:lnTo>
                    <a:cubicBezTo>
                      <a:pt x="0" y="1108"/>
                      <a:pt x="36" y="894"/>
                      <a:pt x="119" y="382"/>
                    </a:cubicBezTo>
                    <a:cubicBezTo>
                      <a:pt x="143" y="156"/>
                      <a:pt x="334" y="1"/>
                      <a:pt x="548" y="13"/>
                    </a:cubicBezTo>
                    <a:cubicBezTo>
                      <a:pt x="774" y="13"/>
                      <a:pt x="1012" y="180"/>
                      <a:pt x="1072" y="370"/>
                    </a:cubicBezTo>
                    <a:cubicBezTo>
                      <a:pt x="1167" y="727"/>
                      <a:pt x="1036" y="1025"/>
                      <a:pt x="679" y="1323"/>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43"/>
              <p:cNvSpPr/>
              <p:nvPr/>
            </p:nvSpPr>
            <p:spPr>
              <a:xfrm>
                <a:off x="6537518" y="897514"/>
                <a:ext cx="35914" cy="48278"/>
              </a:xfrm>
              <a:custGeom>
                <a:rect b="b" l="l" r="r" t="t"/>
                <a:pathLst>
                  <a:path extrusionOk="0" h="1394" w="1037">
                    <a:moveTo>
                      <a:pt x="120" y="1310"/>
                    </a:moveTo>
                    <a:cubicBezTo>
                      <a:pt x="84" y="1096"/>
                      <a:pt x="60" y="941"/>
                      <a:pt x="24" y="775"/>
                    </a:cubicBezTo>
                    <a:cubicBezTo>
                      <a:pt x="1" y="489"/>
                      <a:pt x="167" y="203"/>
                      <a:pt x="417" y="108"/>
                    </a:cubicBezTo>
                    <a:cubicBezTo>
                      <a:pt x="679" y="1"/>
                      <a:pt x="977" y="132"/>
                      <a:pt x="1013" y="429"/>
                    </a:cubicBezTo>
                    <a:cubicBezTo>
                      <a:pt x="1036" y="715"/>
                      <a:pt x="1001" y="1001"/>
                      <a:pt x="846" y="1251"/>
                    </a:cubicBezTo>
                    <a:cubicBezTo>
                      <a:pt x="786" y="1358"/>
                      <a:pt x="679" y="1394"/>
                      <a:pt x="560" y="1382"/>
                    </a:cubicBezTo>
                    <a:cubicBezTo>
                      <a:pt x="417" y="1334"/>
                      <a:pt x="298" y="1322"/>
                      <a:pt x="120" y="131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43"/>
              <p:cNvSpPr/>
              <p:nvPr/>
            </p:nvSpPr>
            <p:spPr>
              <a:xfrm>
                <a:off x="7344490" y="1032373"/>
                <a:ext cx="40832" cy="46615"/>
              </a:xfrm>
              <a:custGeom>
                <a:rect b="b" l="l" r="r" t="t"/>
                <a:pathLst>
                  <a:path extrusionOk="0" h="1346" w="1179">
                    <a:moveTo>
                      <a:pt x="798" y="1238"/>
                    </a:moveTo>
                    <a:cubicBezTo>
                      <a:pt x="464" y="1345"/>
                      <a:pt x="286" y="1167"/>
                      <a:pt x="36" y="1012"/>
                    </a:cubicBezTo>
                    <a:cubicBezTo>
                      <a:pt x="36" y="869"/>
                      <a:pt x="0" y="703"/>
                      <a:pt x="36" y="536"/>
                    </a:cubicBezTo>
                    <a:cubicBezTo>
                      <a:pt x="95" y="179"/>
                      <a:pt x="381" y="0"/>
                      <a:pt x="738" y="83"/>
                    </a:cubicBezTo>
                    <a:cubicBezTo>
                      <a:pt x="1000" y="143"/>
                      <a:pt x="1179" y="417"/>
                      <a:pt x="1072" y="679"/>
                    </a:cubicBezTo>
                    <a:cubicBezTo>
                      <a:pt x="1012" y="869"/>
                      <a:pt x="893" y="1048"/>
                      <a:pt x="798" y="1238"/>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43"/>
              <p:cNvSpPr/>
              <p:nvPr/>
            </p:nvSpPr>
            <p:spPr>
              <a:xfrm>
                <a:off x="6600203" y="903298"/>
                <a:ext cx="34252" cy="47447"/>
              </a:xfrm>
              <a:custGeom>
                <a:rect b="b" l="l" r="r" t="t"/>
                <a:pathLst>
                  <a:path extrusionOk="0" h="1370" w="989">
                    <a:moveTo>
                      <a:pt x="0" y="393"/>
                    </a:moveTo>
                    <a:cubicBezTo>
                      <a:pt x="167" y="274"/>
                      <a:pt x="322" y="179"/>
                      <a:pt x="477" y="72"/>
                    </a:cubicBezTo>
                    <a:cubicBezTo>
                      <a:pt x="584" y="0"/>
                      <a:pt x="703" y="24"/>
                      <a:pt x="774" y="131"/>
                    </a:cubicBezTo>
                    <a:cubicBezTo>
                      <a:pt x="858" y="239"/>
                      <a:pt x="953" y="358"/>
                      <a:pt x="977" y="453"/>
                    </a:cubicBezTo>
                    <a:cubicBezTo>
                      <a:pt x="989" y="751"/>
                      <a:pt x="953" y="1048"/>
                      <a:pt x="703" y="1274"/>
                    </a:cubicBezTo>
                    <a:cubicBezTo>
                      <a:pt x="619" y="1370"/>
                      <a:pt x="500" y="1370"/>
                      <a:pt x="393" y="1286"/>
                    </a:cubicBezTo>
                    <a:cubicBezTo>
                      <a:pt x="238" y="1191"/>
                      <a:pt x="143" y="1084"/>
                      <a:pt x="108" y="893"/>
                    </a:cubicBezTo>
                    <a:cubicBezTo>
                      <a:pt x="96" y="751"/>
                      <a:pt x="60" y="620"/>
                      <a:pt x="0" y="393"/>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43"/>
              <p:cNvSpPr/>
              <p:nvPr/>
            </p:nvSpPr>
            <p:spPr>
              <a:xfrm>
                <a:off x="6662888" y="916077"/>
                <a:ext cx="33420" cy="43325"/>
              </a:xfrm>
              <a:custGeom>
                <a:rect b="b" l="l" r="r" t="t"/>
                <a:pathLst>
                  <a:path extrusionOk="0" h="1251" w="965">
                    <a:moveTo>
                      <a:pt x="917" y="703"/>
                    </a:moveTo>
                    <a:cubicBezTo>
                      <a:pt x="917" y="667"/>
                      <a:pt x="929" y="763"/>
                      <a:pt x="917" y="846"/>
                    </a:cubicBezTo>
                    <a:cubicBezTo>
                      <a:pt x="881" y="1072"/>
                      <a:pt x="738" y="1215"/>
                      <a:pt x="572" y="1239"/>
                    </a:cubicBezTo>
                    <a:cubicBezTo>
                      <a:pt x="381" y="1251"/>
                      <a:pt x="131" y="1120"/>
                      <a:pt x="83" y="941"/>
                    </a:cubicBezTo>
                    <a:cubicBezTo>
                      <a:pt x="12" y="703"/>
                      <a:pt x="0" y="465"/>
                      <a:pt x="143" y="239"/>
                    </a:cubicBezTo>
                    <a:cubicBezTo>
                      <a:pt x="250" y="84"/>
                      <a:pt x="429" y="1"/>
                      <a:pt x="572" y="24"/>
                    </a:cubicBezTo>
                    <a:cubicBezTo>
                      <a:pt x="774" y="72"/>
                      <a:pt x="953" y="262"/>
                      <a:pt x="965" y="465"/>
                    </a:cubicBezTo>
                    <a:cubicBezTo>
                      <a:pt x="953" y="501"/>
                      <a:pt x="929" y="548"/>
                      <a:pt x="917" y="703"/>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43"/>
              <p:cNvSpPr/>
              <p:nvPr/>
            </p:nvSpPr>
            <p:spPr>
              <a:xfrm>
                <a:off x="6801002" y="943714"/>
                <a:ext cx="38373" cy="42910"/>
              </a:xfrm>
              <a:custGeom>
                <a:rect b="b" l="l" r="r" t="t"/>
                <a:pathLst>
                  <a:path extrusionOk="0" h="1239" w="1108">
                    <a:moveTo>
                      <a:pt x="691" y="1238"/>
                    </a:moveTo>
                    <a:cubicBezTo>
                      <a:pt x="560" y="1179"/>
                      <a:pt x="429" y="1155"/>
                      <a:pt x="322" y="1096"/>
                    </a:cubicBezTo>
                    <a:cubicBezTo>
                      <a:pt x="60" y="941"/>
                      <a:pt x="1" y="691"/>
                      <a:pt x="132" y="417"/>
                    </a:cubicBezTo>
                    <a:cubicBezTo>
                      <a:pt x="310" y="60"/>
                      <a:pt x="739" y="0"/>
                      <a:pt x="1013" y="322"/>
                    </a:cubicBezTo>
                    <a:cubicBezTo>
                      <a:pt x="1084" y="405"/>
                      <a:pt x="1108" y="512"/>
                      <a:pt x="1084" y="631"/>
                    </a:cubicBezTo>
                    <a:cubicBezTo>
                      <a:pt x="1013" y="857"/>
                      <a:pt x="894" y="1036"/>
                      <a:pt x="691" y="1238"/>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43"/>
              <p:cNvSpPr/>
              <p:nvPr/>
            </p:nvSpPr>
            <p:spPr>
              <a:xfrm>
                <a:off x="7019568" y="979593"/>
                <a:ext cx="35879" cy="44537"/>
              </a:xfrm>
              <a:custGeom>
                <a:rect b="b" l="l" r="r" t="t"/>
                <a:pathLst>
                  <a:path extrusionOk="0" h="1286" w="1036">
                    <a:moveTo>
                      <a:pt x="12" y="679"/>
                    </a:moveTo>
                    <a:cubicBezTo>
                      <a:pt x="0" y="441"/>
                      <a:pt x="119" y="298"/>
                      <a:pt x="274" y="155"/>
                    </a:cubicBezTo>
                    <a:cubicBezTo>
                      <a:pt x="500" y="0"/>
                      <a:pt x="762" y="72"/>
                      <a:pt x="869" y="322"/>
                    </a:cubicBezTo>
                    <a:cubicBezTo>
                      <a:pt x="1036" y="714"/>
                      <a:pt x="762" y="1191"/>
                      <a:pt x="357" y="1262"/>
                    </a:cubicBezTo>
                    <a:cubicBezTo>
                      <a:pt x="202" y="1286"/>
                      <a:pt x="95" y="1215"/>
                      <a:pt x="71" y="1072"/>
                    </a:cubicBezTo>
                    <a:cubicBezTo>
                      <a:pt x="36" y="929"/>
                      <a:pt x="24" y="798"/>
                      <a:pt x="12" y="679"/>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43"/>
              <p:cNvSpPr/>
              <p:nvPr/>
            </p:nvSpPr>
            <p:spPr>
              <a:xfrm>
                <a:off x="6890492" y="959784"/>
                <a:ext cx="32208" cy="39204"/>
              </a:xfrm>
              <a:custGeom>
                <a:rect b="b" l="l" r="r" t="t"/>
                <a:pathLst>
                  <a:path extrusionOk="0" h="1132" w="930">
                    <a:moveTo>
                      <a:pt x="131" y="1120"/>
                    </a:moveTo>
                    <a:cubicBezTo>
                      <a:pt x="96" y="894"/>
                      <a:pt x="36" y="715"/>
                      <a:pt x="12" y="536"/>
                    </a:cubicBezTo>
                    <a:cubicBezTo>
                      <a:pt x="0" y="263"/>
                      <a:pt x="119" y="132"/>
                      <a:pt x="369" y="48"/>
                    </a:cubicBezTo>
                    <a:cubicBezTo>
                      <a:pt x="489" y="1"/>
                      <a:pt x="596" y="48"/>
                      <a:pt x="691" y="120"/>
                    </a:cubicBezTo>
                    <a:cubicBezTo>
                      <a:pt x="846" y="263"/>
                      <a:pt x="929" y="441"/>
                      <a:pt x="929" y="667"/>
                    </a:cubicBezTo>
                    <a:cubicBezTo>
                      <a:pt x="929" y="965"/>
                      <a:pt x="810" y="1096"/>
                      <a:pt x="489" y="1132"/>
                    </a:cubicBezTo>
                    <a:cubicBezTo>
                      <a:pt x="393" y="1120"/>
                      <a:pt x="298" y="1120"/>
                      <a:pt x="131" y="112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43"/>
              <p:cNvSpPr/>
              <p:nvPr/>
            </p:nvSpPr>
            <p:spPr>
              <a:xfrm>
                <a:off x="7097907" y="991957"/>
                <a:ext cx="42078" cy="37126"/>
              </a:xfrm>
              <a:custGeom>
                <a:rect b="b" l="l" r="r" t="t"/>
                <a:pathLst>
                  <a:path extrusionOk="0" h="1072" w="1215">
                    <a:moveTo>
                      <a:pt x="857" y="72"/>
                    </a:moveTo>
                    <a:cubicBezTo>
                      <a:pt x="1215" y="619"/>
                      <a:pt x="1191" y="679"/>
                      <a:pt x="596" y="1072"/>
                    </a:cubicBezTo>
                    <a:cubicBezTo>
                      <a:pt x="429" y="1072"/>
                      <a:pt x="322" y="965"/>
                      <a:pt x="215" y="846"/>
                    </a:cubicBezTo>
                    <a:cubicBezTo>
                      <a:pt x="24" y="631"/>
                      <a:pt x="0" y="500"/>
                      <a:pt x="95" y="298"/>
                    </a:cubicBezTo>
                    <a:cubicBezTo>
                      <a:pt x="203" y="72"/>
                      <a:pt x="369" y="0"/>
                      <a:pt x="607" y="12"/>
                    </a:cubicBezTo>
                    <a:cubicBezTo>
                      <a:pt x="691" y="36"/>
                      <a:pt x="786" y="60"/>
                      <a:pt x="857" y="72"/>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43"/>
              <p:cNvSpPr/>
              <p:nvPr/>
            </p:nvSpPr>
            <p:spPr>
              <a:xfrm>
                <a:off x="6723910" y="930935"/>
                <a:ext cx="34252" cy="38788"/>
              </a:xfrm>
              <a:custGeom>
                <a:rect b="b" l="l" r="r" t="t"/>
                <a:pathLst>
                  <a:path extrusionOk="0" h="1120" w="989">
                    <a:moveTo>
                      <a:pt x="988" y="845"/>
                    </a:moveTo>
                    <a:cubicBezTo>
                      <a:pt x="750" y="941"/>
                      <a:pt x="536" y="1024"/>
                      <a:pt x="334" y="1119"/>
                    </a:cubicBezTo>
                    <a:cubicBezTo>
                      <a:pt x="143" y="988"/>
                      <a:pt x="0" y="834"/>
                      <a:pt x="24" y="643"/>
                    </a:cubicBezTo>
                    <a:cubicBezTo>
                      <a:pt x="36" y="476"/>
                      <a:pt x="107" y="334"/>
                      <a:pt x="238" y="214"/>
                    </a:cubicBezTo>
                    <a:cubicBezTo>
                      <a:pt x="512" y="0"/>
                      <a:pt x="798" y="72"/>
                      <a:pt x="881" y="405"/>
                    </a:cubicBezTo>
                    <a:cubicBezTo>
                      <a:pt x="929" y="536"/>
                      <a:pt x="953" y="691"/>
                      <a:pt x="988" y="84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43"/>
              <p:cNvSpPr/>
              <p:nvPr/>
            </p:nvSpPr>
            <p:spPr>
              <a:xfrm>
                <a:off x="6560618" y="892978"/>
                <a:ext cx="6615" cy="3359"/>
              </a:xfrm>
              <a:custGeom>
                <a:rect b="b" l="l" r="r" t="t"/>
                <a:pathLst>
                  <a:path extrusionOk="0" h="97" w="191">
                    <a:moveTo>
                      <a:pt x="191" y="25"/>
                    </a:moveTo>
                    <a:cubicBezTo>
                      <a:pt x="155" y="60"/>
                      <a:pt x="119" y="96"/>
                      <a:pt x="108" y="84"/>
                    </a:cubicBezTo>
                    <a:cubicBezTo>
                      <a:pt x="60" y="72"/>
                      <a:pt x="36" y="36"/>
                      <a:pt x="0" y="25"/>
                    </a:cubicBezTo>
                    <a:cubicBezTo>
                      <a:pt x="12" y="13"/>
                      <a:pt x="36" y="1"/>
                      <a:pt x="48" y="1"/>
                    </a:cubicBezTo>
                    <a:cubicBezTo>
                      <a:pt x="72" y="1"/>
                      <a:pt x="119" y="13"/>
                      <a:pt x="191" y="2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8" name="Google Shape;528;p43"/>
            <p:cNvSpPr/>
            <p:nvPr/>
          </p:nvSpPr>
          <p:spPr>
            <a:xfrm>
              <a:off x="7120500" y="1968476"/>
              <a:ext cx="1211003" cy="1394296"/>
            </a:xfrm>
            <a:custGeom>
              <a:rect b="b" l="l" r="r" t="t"/>
              <a:pathLst>
                <a:path extrusionOk="0" h="42245" w="43173">
                  <a:moveTo>
                    <a:pt x="48" y="42245"/>
                  </a:moveTo>
                  <a:cubicBezTo>
                    <a:pt x="48" y="39690"/>
                    <a:pt x="-143" y="36245"/>
                    <a:pt x="1983" y="34828"/>
                  </a:cubicBezTo>
                  <a:cubicBezTo>
                    <a:pt x="10310" y="29276"/>
                    <a:pt x="33112" y="31866"/>
                    <a:pt x="29394" y="22574"/>
                  </a:cubicBezTo>
                  <a:cubicBezTo>
                    <a:pt x="28497" y="20331"/>
                    <a:pt x="24865" y="19097"/>
                    <a:pt x="22622" y="19994"/>
                  </a:cubicBezTo>
                  <a:cubicBezTo>
                    <a:pt x="18614" y="21598"/>
                    <a:pt x="17243" y="28097"/>
                    <a:pt x="18429" y="32248"/>
                  </a:cubicBezTo>
                  <a:cubicBezTo>
                    <a:pt x="20393" y="39119"/>
                    <a:pt x="32863" y="41598"/>
                    <a:pt x="39068" y="38052"/>
                  </a:cubicBezTo>
                  <a:cubicBezTo>
                    <a:pt x="51102" y="31174"/>
                    <a:pt x="33834" y="7686"/>
                    <a:pt x="22299" y="0"/>
                  </a:cubicBezTo>
                </a:path>
              </a:pathLst>
            </a:custGeom>
            <a:noFill/>
            <a:ln cap="flat" cmpd="sng" w="19050">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9" name="Google Shape;529;p43"/>
          <p:cNvSpPr txBox="1"/>
          <p:nvPr>
            <p:ph type="ctrTitle"/>
          </p:nvPr>
        </p:nvSpPr>
        <p:spPr>
          <a:xfrm>
            <a:off x="790450" y="1373063"/>
            <a:ext cx="5629800" cy="18693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4000"/>
              <a:t>Thank You</a:t>
            </a:r>
            <a:endParaRPr sz="4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0B399"/>
        </a:solidFill>
      </p:bgPr>
    </p:bg>
    <p:spTree>
      <p:nvGrpSpPr>
        <p:cNvPr id="141" name="Shape 141"/>
        <p:cNvGrpSpPr/>
        <p:nvPr/>
      </p:nvGrpSpPr>
      <p:grpSpPr>
        <a:xfrm>
          <a:off x="0" y="0"/>
          <a:ext cx="0" cy="0"/>
          <a:chOff x="0" y="0"/>
          <a:chExt cx="0" cy="0"/>
        </a:xfrm>
      </p:grpSpPr>
      <p:sp>
        <p:nvSpPr>
          <p:cNvPr id="142" name="Google Shape;142;p26"/>
          <p:cNvSpPr txBox="1"/>
          <p:nvPr>
            <p:ph type="title"/>
          </p:nvPr>
        </p:nvSpPr>
        <p:spPr>
          <a:xfrm>
            <a:off x="457200" y="445025"/>
            <a:ext cx="8229600" cy="523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Project Overview</a:t>
            </a:r>
            <a:endParaRPr/>
          </a:p>
        </p:txBody>
      </p:sp>
      <p:sp>
        <p:nvSpPr>
          <p:cNvPr id="143" name="Google Shape;143;p26"/>
          <p:cNvSpPr txBox="1"/>
          <p:nvPr/>
        </p:nvSpPr>
        <p:spPr>
          <a:xfrm>
            <a:off x="2463500" y="1109175"/>
            <a:ext cx="4325400" cy="923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3100">
                <a:solidFill>
                  <a:schemeClr val="dk1"/>
                </a:solidFill>
                <a:latin typeface="Fira Sans Extra Condensed"/>
                <a:ea typeface="Fira Sans Extra Condensed"/>
                <a:cs typeface="Fira Sans Extra Condensed"/>
                <a:sym typeface="Fira Sans Extra Condensed"/>
              </a:rPr>
              <a:t>Dijkstra’s</a:t>
            </a:r>
            <a:r>
              <a:rPr lang="en" sz="3100">
                <a:solidFill>
                  <a:schemeClr val="dk1"/>
                </a:solidFill>
                <a:latin typeface="Fira Sans Extra Condensed SemiBold"/>
                <a:ea typeface="Fira Sans Extra Condensed SemiBold"/>
                <a:cs typeface="Fira Sans Extra Condensed SemiBold"/>
                <a:sym typeface="Fira Sans Extra Condensed SemiBold"/>
              </a:rPr>
              <a:t> VS </a:t>
            </a:r>
            <a:r>
              <a:rPr b="1" lang="en" sz="3100">
                <a:solidFill>
                  <a:schemeClr val="dk1"/>
                </a:solidFill>
                <a:latin typeface="Fira Sans Extra Condensed"/>
                <a:ea typeface="Fira Sans Extra Condensed"/>
                <a:cs typeface="Fira Sans Extra Condensed"/>
                <a:sym typeface="Fira Sans Extra Condensed"/>
              </a:rPr>
              <a:t>A*</a:t>
            </a:r>
            <a:r>
              <a:rPr lang="en" sz="3100">
                <a:solidFill>
                  <a:schemeClr val="dk1"/>
                </a:solidFill>
                <a:latin typeface="Fira Sans Extra Condensed SemiBold"/>
                <a:ea typeface="Fira Sans Extra Condensed SemiBold"/>
                <a:cs typeface="Fira Sans Extra Condensed SemiBold"/>
                <a:sym typeface="Fira Sans Extra Condensed SemiBold"/>
              </a:rPr>
              <a:t> Algorithm</a:t>
            </a:r>
            <a:endParaRPr sz="2800">
              <a:solidFill>
                <a:schemeClr val="dk1"/>
              </a:solidFill>
              <a:latin typeface="Fira Sans Extra Condensed Medium"/>
              <a:ea typeface="Fira Sans Extra Condensed Medium"/>
              <a:cs typeface="Fira Sans Extra Condensed Medium"/>
              <a:sym typeface="Fira Sans Extra Condensed Medium"/>
            </a:endParaRPr>
          </a:p>
        </p:txBody>
      </p:sp>
      <p:sp>
        <p:nvSpPr>
          <p:cNvPr id="144" name="Google Shape;144;p26"/>
          <p:cNvSpPr/>
          <p:nvPr/>
        </p:nvSpPr>
        <p:spPr>
          <a:xfrm>
            <a:off x="5448904" y="3905485"/>
            <a:ext cx="117000" cy="21577"/>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26"/>
          <p:cNvSpPr/>
          <p:nvPr/>
        </p:nvSpPr>
        <p:spPr>
          <a:xfrm>
            <a:off x="6997196" y="2537251"/>
            <a:ext cx="694608" cy="694574"/>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26"/>
          <p:cNvSpPr/>
          <p:nvPr/>
        </p:nvSpPr>
        <p:spPr>
          <a:xfrm>
            <a:off x="5163370" y="2536421"/>
            <a:ext cx="696047" cy="696108"/>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26"/>
          <p:cNvSpPr/>
          <p:nvPr/>
        </p:nvSpPr>
        <p:spPr>
          <a:xfrm>
            <a:off x="1499247" y="2554119"/>
            <a:ext cx="704051" cy="704005"/>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26"/>
          <p:cNvSpPr/>
          <p:nvPr/>
        </p:nvSpPr>
        <p:spPr>
          <a:xfrm>
            <a:off x="3345311" y="2546402"/>
            <a:ext cx="676068" cy="676022"/>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9" name="Google Shape;149;p26"/>
          <p:cNvGrpSpPr/>
          <p:nvPr/>
        </p:nvGrpSpPr>
        <p:grpSpPr>
          <a:xfrm>
            <a:off x="5268020" y="2750270"/>
            <a:ext cx="482541" cy="311692"/>
            <a:chOff x="5084391" y="4183682"/>
            <a:chExt cx="504064" cy="325595"/>
          </a:xfrm>
        </p:grpSpPr>
        <p:sp>
          <p:nvSpPr>
            <p:cNvPr id="150" name="Google Shape;150;p26"/>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26"/>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26"/>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26"/>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26"/>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26"/>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26"/>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26"/>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26"/>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26"/>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26"/>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26"/>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26"/>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26"/>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26"/>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165" name="Google Shape;165;p26"/>
          <p:cNvCxnSpPr/>
          <p:nvPr/>
        </p:nvCxnSpPr>
        <p:spPr>
          <a:xfrm>
            <a:off x="518605" y="3523625"/>
            <a:ext cx="8204400" cy="0"/>
          </a:xfrm>
          <a:prstGeom prst="straightConnector1">
            <a:avLst/>
          </a:prstGeom>
          <a:noFill/>
          <a:ln cap="flat" cmpd="sng" w="28575">
            <a:solidFill>
              <a:srgbClr val="FCEDEA"/>
            </a:solidFill>
            <a:prstDash val="solid"/>
            <a:round/>
            <a:headEnd len="sm" w="sm" type="none"/>
            <a:tailEnd len="sm" w="sm" type="none"/>
          </a:ln>
        </p:spPr>
      </p:cxnSp>
      <p:sp>
        <p:nvSpPr>
          <p:cNvPr id="166" name="Google Shape;166;p26"/>
          <p:cNvSpPr/>
          <p:nvPr/>
        </p:nvSpPr>
        <p:spPr>
          <a:xfrm>
            <a:off x="1742249" y="3428975"/>
            <a:ext cx="189300" cy="1893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26"/>
          <p:cNvSpPr/>
          <p:nvPr/>
        </p:nvSpPr>
        <p:spPr>
          <a:xfrm>
            <a:off x="3588635" y="3428975"/>
            <a:ext cx="189300" cy="1893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26"/>
          <p:cNvSpPr/>
          <p:nvPr/>
        </p:nvSpPr>
        <p:spPr>
          <a:xfrm>
            <a:off x="5416498" y="3428975"/>
            <a:ext cx="189300" cy="1893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26"/>
          <p:cNvSpPr/>
          <p:nvPr/>
        </p:nvSpPr>
        <p:spPr>
          <a:xfrm>
            <a:off x="7249736" y="3428975"/>
            <a:ext cx="189300" cy="1893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26"/>
          <p:cNvSpPr txBox="1"/>
          <p:nvPr/>
        </p:nvSpPr>
        <p:spPr>
          <a:xfrm>
            <a:off x="877350" y="3987200"/>
            <a:ext cx="1875600" cy="923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200"/>
              <a:t>Flight route optimization </a:t>
            </a:r>
            <a:endParaRPr sz="1200"/>
          </a:p>
          <a:p>
            <a:pPr indent="0" lvl="0" marL="0" rtl="0" algn="ctr">
              <a:spcBef>
                <a:spcPts val="0"/>
              </a:spcBef>
              <a:spcAft>
                <a:spcPts val="0"/>
              </a:spcAft>
              <a:buClr>
                <a:schemeClr val="dk1"/>
              </a:buClr>
              <a:buSzPts val="1100"/>
              <a:buFont typeface="Arial"/>
              <a:buNone/>
            </a:pPr>
            <a:r>
              <a:rPr lang="en" sz="1200">
                <a:solidFill>
                  <a:schemeClr val="dk1"/>
                </a:solidFill>
              </a:rPr>
              <a:t>Dijkstra’s Algorithm</a:t>
            </a:r>
            <a:endParaRPr sz="1200">
              <a:solidFill>
                <a:schemeClr val="dk1"/>
              </a:solidFill>
            </a:endParaRPr>
          </a:p>
          <a:p>
            <a:pPr indent="0" lvl="0" marL="0" rtl="0" algn="ctr">
              <a:spcBef>
                <a:spcPts val="0"/>
              </a:spcBef>
              <a:spcAft>
                <a:spcPts val="0"/>
              </a:spcAft>
              <a:buClr>
                <a:schemeClr val="dk1"/>
              </a:buClr>
              <a:buSzPts val="1100"/>
              <a:buFont typeface="Arial"/>
              <a:buNone/>
            </a:pPr>
            <a:r>
              <a:rPr lang="en" sz="1200">
                <a:solidFill>
                  <a:schemeClr val="dk1"/>
                </a:solidFill>
              </a:rPr>
              <a:t>A* Algorithm</a:t>
            </a:r>
            <a:endParaRPr sz="1200">
              <a:solidFill>
                <a:schemeClr val="dk1"/>
              </a:solidFill>
            </a:endParaRPr>
          </a:p>
          <a:p>
            <a:pPr indent="0" lvl="0" marL="12700" marR="0" rtl="0" algn="l">
              <a:lnSpc>
                <a:spcPct val="100000"/>
              </a:lnSpc>
              <a:spcBef>
                <a:spcPts val="0"/>
              </a:spcBef>
              <a:spcAft>
                <a:spcPts val="0"/>
              </a:spcAft>
              <a:buClr>
                <a:srgbClr val="000000"/>
              </a:buClr>
              <a:buSzPts val="1200"/>
              <a:buFont typeface="Arial"/>
              <a:buNone/>
            </a:pPr>
            <a:r>
              <a:t/>
            </a:r>
            <a:endParaRPr sz="1200"/>
          </a:p>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sp>
        <p:nvSpPr>
          <p:cNvPr id="171" name="Google Shape;171;p26"/>
          <p:cNvSpPr txBox="1"/>
          <p:nvPr/>
        </p:nvSpPr>
        <p:spPr>
          <a:xfrm>
            <a:off x="3028010" y="3987194"/>
            <a:ext cx="1297200" cy="970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1200">
                <a:latin typeface="Roboto"/>
                <a:ea typeface="Roboto"/>
                <a:cs typeface="Roboto"/>
                <a:sym typeface="Roboto"/>
              </a:rPr>
              <a:t>Source Data</a:t>
            </a:r>
            <a:endParaRPr sz="1200">
              <a:latin typeface="Roboto"/>
              <a:ea typeface="Roboto"/>
              <a:cs typeface="Roboto"/>
              <a:sym typeface="Roboto"/>
            </a:endParaRPr>
          </a:p>
          <a:p>
            <a:pPr indent="0" lvl="0" marL="0" marR="0" rtl="0" algn="ctr">
              <a:lnSpc>
                <a:spcPct val="100000"/>
              </a:lnSpc>
              <a:spcBef>
                <a:spcPts val="0"/>
              </a:spcBef>
              <a:spcAft>
                <a:spcPts val="0"/>
              </a:spcAft>
              <a:buClr>
                <a:srgbClr val="000000"/>
              </a:buClr>
              <a:buSzPts val="1100"/>
              <a:buFont typeface="Arial"/>
              <a:buNone/>
            </a:pPr>
            <a:r>
              <a:rPr lang="en" sz="1200">
                <a:latin typeface="Roboto"/>
                <a:ea typeface="Roboto"/>
                <a:cs typeface="Roboto"/>
                <a:sym typeface="Roboto"/>
              </a:rPr>
              <a:t>Algorithms</a:t>
            </a:r>
            <a:endParaRPr sz="1200">
              <a:latin typeface="Roboto"/>
              <a:ea typeface="Roboto"/>
              <a:cs typeface="Roboto"/>
              <a:sym typeface="Roboto"/>
            </a:endParaRPr>
          </a:p>
        </p:txBody>
      </p:sp>
      <p:sp>
        <p:nvSpPr>
          <p:cNvPr id="172" name="Google Shape;172;p26"/>
          <p:cNvSpPr txBox="1"/>
          <p:nvPr/>
        </p:nvSpPr>
        <p:spPr>
          <a:xfrm>
            <a:off x="4858804" y="3985282"/>
            <a:ext cx="1297200" cy="970500"/>
          </a:xfrm>
          <a:prstGeom prst="rect">
            <a:avLst/>
          </a:prstGeom>
          <a:noFill/>
          <a:ln>
            <a:noFill/>
          </a:ln>
        </p:spPr>
        <p:txBody>
          <a:bodyPr anchorCtr="0" anchor="t" bIns="91425" lIns="91425" spcFirstLastPara="1" rIns="91425" wrap="square" tIns="91425">
            <a:noAutofit/>
          </a:bodyPr>
          <a:lstStyle/>
          <a:p>
            <a:pPr indent="0" lvl="0" marL="12700" marR="0" rtl="0" algn="ctr">
              <a:lnSpc>
                <a:spcPct val="100000"/>
              </a:lnSpc>
              <a:spcBef>
                <a:spcPts val="0"/>
              </a:spcBef>
              <a:spcAft>
                <a:spcPts val="0"/>
              </a:spcAft>
              <a:buClr>
                <a:srgbClr val="000000"/>
              </a:buClr>
              <a:buSzPts val="1200"/>
              <a:buFont typeface="Arial"/>
              <a:buNone/>
            </a:pPr>
            <a:r>
              <a:rPr lang="en" sz="1200">
                <a:latin typeface="Roboto"/>
                <a:ea typeface="Roboto"/>
                <a:cs typeface="Roboto"/>
                <a:sym typeface="Roboto"/>
              </a:rPr>
              <a:t>Algorithm </a:t>
            </a:r>
            <a:r>
              <a:rPr lang="en" sz="1200">
                <a:latin typeface="Roboto"/>
                <a:ea typeface="Roboto"/>
                <a:cs typeface="Roboto"/>
                <a:sym typeface="Roboto"/>
              </a:rPr>
              <a:t>Comparisons</a:t>
            </a:r>
            <a:endParaRPr b="0" i="0" sz="1200" u="none" cap="none" strike="noStrike">
              <a:solidFill>
                <a:srgbClr val="000000"/>
              </a:solidFill>
              <a:latin typeface="Roboto"/>
              <a:ea typeface="Roboto"/>
              <a:cs typeface="Roboto"/>
              <a:sym typeface="Roboto"/>
            </a:endParaRPr>
          </a:p>
        </p:txBody>
      </p:sp>
      <p:sp>
        <p:nvSpPr>
          <p:cNvPr id="173" name="Google Shape;173;p26"/>
          <p:cNvSpPr txBox="1"/>
          <p:nvPr/>
        </p:nvSpPr>
        <p:spPr>
          <a:xfrm>
            <a:off x="6695774" y="3985282"/>
            <a:ext cx="1297200" cy="970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sz="1200">
                <a:latin typeface="Roboto"/>
                <a:ea typeface="Roboto"/>
                <a:cs typeface="Roboto"/>
                <a:sym typeface="Roboto"/>
              </a:rPr>
              <a:t>Compare Dijkstra and A* results </a:t>
            </a:r>
            <a:endParaRPr sz="1200">
              <a:latin typeface="Roboto"/>
              <a:ea typeface="Roboto"/>
              <a:cs typeface="Roboto"/>
              <a:sym typeface="Roboto"/>
            </a:endParaRPr>
          </a:p>
        </p:txBody>
      </p:sp>
      <p:sp>
        <p:nvSpPr>
          <p:cNvPr id="174" name="Google Shape;174;p26"/>
          <p:cNvSpPr txBox="1"/>
          <p:nvPr/>
        </p:nvSpPr>
        <p:spPr>
          <a:xfrm>
            <a:off x="1334580" y="3673587"/>
            <a:ext cx="1004700" cy="311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n">
                <a:latin typeface="Fira Sans Extra Condensed"/>
                <a:ea typeface="Fira Sans Extra Condensed"/>
                <a:cs typeface="Fira Sans Extra Condensed"/>
                <a:sym typeface="Fira Sans Extra Condensed"/>
              </a:rPr>
              <a:t>Background</a:t>
            </a:r>
            <a:endParaRPr b="1" i="0" sz="1400" u="none" cap="none" strike="noStrike">
              <a:solidFill>
                <a:srgbClr val="000000"/>
              </a:solidFill>
              <a:latin typeface="Fira Sans Extra Condensed"/>
              <a:ea typeface="Fira Sans Extra Condensed"/>
              <a:cs typeface="Fira Sans Extra Condensed"/>
              <a:sym typeface="Fira Sans Extra Condensed"/>
            </a:endParaRPr>
          </a:p>
        </p:txBody>
      </p:sp>
      <p:sp>
        <p:nvSpPr>
          <p:cNvPr id="175" name="Google Shape;175;p26"/>
          <p:cNvSpPr txBox="1"/>
          <p:nvPr/>
        </p:nvSpPr>
        <p:spPr>
          <a:xfrm>
            <a:off x="3062488" y="3673575"/>
            <a:ext cx="1262700" cy="311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n">
                <a:latin typeface="Fira Sans Extra Condensed"/>
                <a:ea typeface="Fira Sans Extra Condensed"/>
                <a:cs typeface="Fira Sans Extra Condensed"/>
                <a:sym typeface="Fira Sans Extra Condensed"/>
              </a:rPr>
              <a:t>Methodology</a:t>
            </a:r>
            <a:endParaRPr b="1" i="0" sz="1400" u="none" cap="none" strike="noStrike">
              <a:solidFill>
                <a:srgbClr val="000000"/>
              </a:solidFill>
              <a:latin typeface="Fira Sans Extra Condensed"/>
              <a:ea typeface="Fira Sans Extra Condensed"/>
              <a:cs typeface="Fira Sans Extra Condensed"/>
              <a:sym typeface="Fira Sans Extra Condensed"/>
            </a:endParaRPr>
          </a:p>
        </p:txBody>
      </p:sp>
      <p:sp>
        <p:nvSpPr>
          <p:cNvPr id="176" name="Google Shape;176;p26"/>
          <p:cNvSpPr txBox="1"/>
          <p:nvPr/>
        </p:nvSpPr>
        <p:spPr>
          <a:xfrm>
            <a:off x="5005061" y="3673587"/>
            <a:ext cx="1004700" cy="311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n">
                <a:latin typeface="Fira Sans Extra Condensed"/>
                <a:ea typeface="Fira Sans Extra Condensed"/>
                <a:cs typeface="Fira Sans Extra Condensed"/>
                <a:sym typeface="Fira Sans Extra Condensed"/>
              </a:rPr>
              <a:t>Result</a:t>
            </a:r>
            <a:endParaRPr b="1" i="0" sz="1400" u="none" cap="none" strike="noStrike">
              <a:solidFill>
                <a:srgbClr val="000000"/>
              </a:solidFill>
              <a:latin typeface="Fira Sans Extra Condensed"/>
              <a:ea typeface="Fira Sans Extra Condensed"/>
              <a:cs typeface="Fira Sans Extra Condensed"/>
              <a:sym typeface="Fira Sans Extra Condensed"/>
            </a:endParaRPr>
          </a:p>
        </p:txBody>
      </p:sp>
      <p:sp>
        <p:nvSpPr>
          <p:cNvPr id="177" name="Google Shape;177;p26"/>
          <p:cNvSpPr txBox="1"/>
          <p:nvPr/>
        </p:nvSpPr>
        <p:spPr>
          <a:xfrm>
            <a:off x="6842030" y="3673587"/>
            <a:ext cx="1004700" cy="31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lang="en">
                <a:latin typeface="Fira Sans Extra Condensed"/>
                <a:ea typeface="Fira Sans Extra Condensed"/>
                <a:cs typeface="Fira Sans Extra Condensed"/>
                <a:sym typeface="Fira Sans Extra Condensed"/>
              </a:rPr>
              <a:t>Conclusions</a:t>
            </a:r>
            <a:endParaRPr b="1" i="0" sz="1400" u="none" cap="none" strike="noStrike">
              <a:solidFill>
                <a:srgbClr val="000000"/>
              </a:solidFill>
              <a:latin typeface="Fira Sans Extra Condensed"/>
              <a:ea typeface="Fira Sans Extra Condensed"/>
              <a:cs typeface="Fira Sans Extra Condensed"/>
              <a:sym typeface="Fira Sans Extra Condensed"/>
            </a:endParaRPr>
          </a:p>
        </p:txBody>
      </p:sp>
      <p:grpSp>
        <p:nvGrpSpPr>
          <p:cNvPr id="178" name="Google Shape;178;p26"/>
          <p:cNvGrpSpPr/>
          <p:nvPr/>
        </p:nvGrpSpPr>
        <p:grpSpPr>
          <a:xfrm>
            <a:off x="3434782" y="2748345"/>
            <a:ext cx="482541" cy="311692"/>
            <a:chOff x="5084391" y="4183682"/>
            <a:chExt cx="504064" cy="325595"/>
          </a:xfrm>
        </p:grpSpPr>
        <p:sp>
          <p:nvSpPr>
            <p:cNvPr id="179" name="Google Shape;179;p26"/>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26"/>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26"/>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26"/>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26"/>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26"/>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26"/>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26"/>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26"/>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26"/>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26"/>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26"/>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26"/>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26"/>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26"/>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4" name="Google Shape;194;p26"/>
          <p:cNvGrpSpPr/>
          <p:nvPr/>
        </p:nvGrpSpPr>
        <p:grpSpPr>
          <a:xfrm>
            <a:off x="1654689" y="2723933"/>
            <a:ext cx="364448" cy="364403"/>
            <a:chOff x="7414946" y="3220873"/>
            <a:chExt cx="360091" cy="360118"/>
          </a:xfrm>
        </p:grpSpPr>
        <p:sp>
          <p:nvSpPr>
            <p:cNvPr id="195" name="Google Shape;195;p26"/>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26"/>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26"/>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26"/>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26"/>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26"/>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26"/>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26"/>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26"/>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26"/>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26"/>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6" name="Google Shape;206;p26"/>
          <p:cNvGrpSpPr/>
          <p:nvPr/>
        </p:nvGrpSpPr>
        <p:grpSpPr>
          <a:xfrm>
            <a:off x="7162264" y="2697583"/>
            <a:ext cx="364448" cy="364403"/>
            <a:chOff x="7414946" y="3220873"/>
            <a:chExt cx="360091" cy="360118"/>
          </a:xfrm>
        </p:grpSpPr>
        <p:sp>
          <p:nvSpPr>
            <p:cNvPr id="207" name="Google Shape;207;p26"/>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26"/>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26"/>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26"/>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26"/>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26"/>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26"/>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26"/>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26"/>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26"/>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26"/>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CE4C9"/>
        </a:solidFill>
      </p:bgPr>
    </p:bg>
    <p:spTree>
      <p:nvGrpSpPr>
        <p:cNvPr id="221" name="Shape 221"/>
        <p:cNvGrpSpPr/>
        <p:nvPr/>
      </p:nvGrpSpPr>
      <p:grpSpPr>
        <a:xfrm>
          <a:off x="0" y="0"/>
          <a:ext cx="0" cy="0"/>
          <a:chOff x="0" y="0"/>
          <a:chExt cx="0" cy="0"/>
        </a:xfrm>
      </p:grpSpPr>
      <p:sp>
        <p:nvSpPr>
          <p:cNvPr id="222" name="Google Shape;222;p27"/>
          <p:cNvSpPr txBox="1"/>
          <p:nvPr>
            <p:ph type="title"/>
          </p:nvPr>
        </p:nvSpPr>
        <p:spPr>
          <a:xfrm>
            <a:off x="457200" y="445025"/>
            <a:ext cx="8229600" cy="523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Background</a:t>
            </a:r>
            <a:r>
              <a:rPr lang="en"/>
              <a:t>: </a:t>
            </a:r>
            <a:r>
              <a:rPr lang="en"/>
              <a:t>Flight Planning with Dijkstra’s and  A* Algorithm</a:t>
            </a:r>
            <a:endParaRPr/>
          </a:p>
        </p:txBody>
      </p:sp>
      <p:sp>
        <p:nvSpPr>
          <p:cNvPr id="223" name="Google Shape;223;p27"/>
          <p:cNvSpPr txBox="1"/>
          <p:nvPr/>
        </p:nvSpPr>
        <p:spPr>
          <a:xfrm>
            <a:off x="2414700" y="1023600"/>
            <a:ext cx="4314600" cy="579600"/>
          </a:xfrm>
          <a:prstGeom prst="rect">
            <a:avLst/>
          </a:prstGeom>
          <a:noFill/>
          <a:ln>
            <a:noFill/>
          </a:ln>
        </p:spPr>
        <p:txBody>
          <a:bodyPr anchorCtr="0" anchor="t" bIns="91425" lIns="91425" spcFirstLastPara="1" rIns="91425" wrap="square" tIns="91425">
            <a:noAutofit/>
          </a:bodyPr>
          <a:lstStyle/>
          <a:p>
            <a:pPr indent="0" lvl="0" marL="12700" marR="0" rtl="0" algn="ctr">
              <a:lnSpc>
                <a:spcPct val="100000"/>
              </a:lnSpc>
              <a:spcBef>
                <a:spcPts val="0"/>
              </a:spcBef>
              <a:spcAft>
                <a:spcPts val="0"/>
              </a:spcAft>
              <a:buClr>
                <a:srgbClr val="000000"/>
              </a:buClr>
              <a:buSzPts val="1200"/>
              <a:buFont typeface="Arial"/>
              <a:buNone/>
            </a:pPr>
            <a:r>
              <a:rPr lang="en" sz="1200">
                <a:latin typeface="Roboto"/>
                <a:ea typeface="Roboto"/>
                <a:cs typeface="Roboto"/>
                <a:sym typeface="Roboto"/>
              </a:rPr>
              <a:t>How </a:t>
            </a:r>
            <a:r>
              <a:rPr lang="en" sz="1200">
                <a:solidFill>
                  <a:schemeClr val="dk1"/>
                </a:solidFill>
                <a:latin typeface="Roboto"/>
                <a:ea typeface="Roboto"/>
                <a:cs typeface="Roboto"/>
                <a:sym typeface="Roboto"/>
              </a:rPr>
              <a:t>Dijkstra</a:t>
            </a:r>
            <a:r>
              <a:rPr lang="en" sz="1200">
                <a:latin typeface="Roboto"/>
                <a:ea typeface="Roboto"/>
                <a:cs typeface="Roboto"/>
                <a:sym typeface="Roboto"/>
              </a:rPr>
              <a:t> works for flight planning</a:t>
            </a:r>
            <a:endParaRPr sz="1200">
              <a:latin typeface="Roboto"/>
              <a:ea typeface="Roboto"/>
              <a:cs typeface="Roboto"/>
              <a:sym typeface="Roboto"/>
            </a:endParaRPr>
          </a:p>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grpSp>
        <p:nvGrpSpPr>
          <p:cNvPr id="224" name="Google Shape;224;p27"/>
          <p:cNvGrpSpPr/>
          <p:nvPr/>
        </p:nvGrpSpPr>
        <p:grpSpPr>
          <a:xfrm>
            <a:off x="597401" y="1370704"/>
            <a:ext cx="7433654" cy="3539256"/>
            <a:chOff x="721250" y="1948175"/>
            <a:chExt cx="4470027" cy="3062700"/>
          </a:xfrm>
        </p:grpSpPr>
        <p:sp>
          <p:nvSpPr>
            <p:cNvPr id="225" name="Google Shape;225;p27"/>
            <p:cNvSpPr/>
            <p:nvPr/>
          </p:nvSpPr>
          <p:spPr>
            <a:xfrm>
              <a:off x="721253" y="1948175"/>
              <a:ext cx="2033700" cy="3062700"/>
            </a:xfrm>
            <a:prstGeom prst="roundRect">
              <a:avLst>
                <a:gd fmla="val 16667" name="adj"/>
              </a:avLst>
            </a:prstGeom>
            <a:solidFill>
              <a:srgbClr val="E6E0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27"/>
            <p:cNvSpPr txBox="1"/>
            <p:nvPr/>
          </p:nvSpPr>
          <p:spPr>
            <a:xfrm>
              <a:off x="825139" y="2571750"/>
              <a:ext cx="1872000" cy="23751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Char char="●"/>
              </a:pPr>
              <a:r>
                <a:rPr lang="en" sz="1100">
                  <a:solidFill>
                    <a:schemeClr val="dk1"/>
                  </a:solidFill>
                </a:rPr>
                <a:t>Does </a:t>
              </a:r>
              <a:r>
                <a:rPr b="1" lang="en" sz="1100">
                  <a:solidFill>
                    <a:schemeClr val="dk1"/>
                  </a:solidFill>
                </a:rPr>
                <a:t>not use heuristics</a:t>
              </a:r>
              <a:r>
                <a:rPr lang="en" sz="1100">
                  <a:solidFill>
                    <a:schemeClr val="dk1"/>
                  </a:solidFill>
                </a:rPr>
                <a:t>.</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Only considers the cost from the start node to the current node. Ensuring it always explores the node with the smallest known cost so far.</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100">
                <a:solidFill>
                  <a:schemeClr val="dk1"/>
                </a:solidFill>
              </a:endParaRPr>
            </a:p>
            <a:p>
              <a:pPr indent="0" lvl="0" marL="0" marR="0" rtl="0" algn="l">
                <a:lnSpc>
                  <a:spcPct val="100000"/>
                </a:lnSpc>
                <a:spcBef>
                  <a:spcPts val="0"/>
                </a:spcBef>
                <a:spcAft>
                  <a:spcPts val="0"/>
                </a:spcAft>
                <a:buClr>
                  <a:srgbClr val="000000"/>
                </a:buClr>
                <a:buSzPts val="1200"/>
                <a:buFont typeface="Arial"/>
                <a:buNone/>
              </a:pPr>
              <a:r>
                <a:t/>
              </a:r>
              <a:endParaRPr sz="1200">
                <a:solidFill>
                  <a:schemeClr val="dk1"/>
                </a:solidFill>
              </a:endParaRPr>
            </a:p>
          </p:txBody>
        </p:sp>
        <p:sp>
          <p:nvSpPr>
            <p:cNvPr id="227" name="Google Shape;227;p27"/>
            <p:cNvSpPr txBox="1"/>
            <p:nvPr/>
          </p:nvSpPr>
          <p:spPr>
            <a:xfrm>
              <a:off x="965450" y="1948175"/>
              <a:ext cx="1545300" cy="26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rPr b="1" lang="en" sz="2500">
                  <a:solidFill>
                    <a:schemeClr val="dk1"/>
                  </a:solidFill>
                  <a:latin typeface="Fira Sans Extra Condensed"/>
                  <a:ea typeface="Fira Sans Extra Condensed"/>
                  <a:cs typeface="Fira Sans Extra Condensed"/>
                  <a:sym typeface="Fira Sans Extra Condensed"/>
                </a:rPr>
                <a:t>Dijkstra</a:t>
              </a:r>
              <a:endParaRPr b="1" i="0" sz="2500" u="none" cap="none" strike="noStrike">
                <a:solidFill>
                  <a:schemeClr val="dk1"/>
                </a:solidFill>
                <a:latin typeface="Fira Sans Extra Condensed"/>
                <a:ea typeface="Fira Sans Extra Condensed"/>
                <a:cs typeface="Fira Sans Extra Condensed"/>
                <a:sym typeface="Fira Sans Extra Condensed"/>
              </a:endParaRPr>
            </a:p>
          </p:txBody>
        </p:sp>
        <p:sp>
          <p:nvSpPr>
            <p:cNvPr id="228" name="Google Shape;228;p27"/>
            <p:cNvSpPr txBox="1"/>
            <p:nvPr/>
          </p:nvSpPr>
          <p:spPr>
            <a:xfrm>
              <a:off x="3937577" y="1948187"/>
              <a:ext cx="1253700" cy="26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t/>
              </a:r>
              <a:endParaRPr b="1" i="0" sz="2500" u="none" cap="none" strike="noStrike">
                <a:solidFill>
                  <a:schemeClr val="dk1"/>
                </a:solidFill>
                <a:latin typeface="Fira Sans Extra Condensed"/>
                <a:ea typeface="Fira Sans Extra Condensed"/>
                <a:cs typeface="Fira Sans Extra Condensed"/>
                <a:sym typeface="Fira Sans Extra Condensed"/>
              </a:endParaRPr>
            </a:p>
          </p:txBody>
        </p:sp>
        <p:cxnSp>
          <p:nvCxnSpPr>
            <p:cNvPr id="229" name="Google Shape;229;p27"/>
            <p:cNvCxnSpPr/>
            <p:nvPr/>
          </p:nvCxnSpPr>
          <p:spPr>
            <a:xfrm>
              <a:off x="721250" y="2471475"/>
              <a:ext cx="2037900" cy="8700"/>
            </a:xfrm>
            <a:prstGeom prst="straightConnector1">
              <a:avLst/>
            </a:prstGeom>
            <a:noFill/>
            <a:ln cap="flat" cmpd="sng" w="28575">
              <a:solidFill>
                <a:schemeClr val="dk1"/>
              </a:solidFill>
              <a:prstDash val="solid"/>
              <a:round/>
              <a:headEnd len="sm" w="sm" type="none"/>
              <a:tailEnd len="sm" w="sm" type="none"/>
            </a:ln>
          </p:spPr>
        </p:cxnSp>
      </p:grpSp>
      <p:pic>
        <p:nvPicPr>
          <p:cNvPr id="230" name="Google Shape;230;p27"/>
          <p:cNvPicPr preferRelativeResize="0"/>
          <p:nvPr/>
        </p:nvPicPr>
        <p:blipFill>
          <a:blip r:embed="rId3">
            <a:alphaModFix/>
          </a:blip>
          <a:stretch>
            <a:fillRect/>
          </a:stretch>
        </p:blipFill>
        <p:spPr>
          <a:xfrm>
            <a:off x="4916200" y="1370700"/>
            <a:ext cx="3441027" cy="3539252"/>
          </a:xfrm>
          <a:prstGeom prst="rect">
            <a:avLst/>
          </a:prstGeom>
          <a:solidFill>
            <a:srgbClr val="DAE7F5"/>
          </a:solid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CE4C9"/>
        </a:solidFill>
      </p:bgPr>
    </p:bg>
    <p:spTree>
      <p:nvGrpSpPr>
        <p:cNvPr id="234" name="Shape 234"/>
        <p:cNvGrpSpPr/>
        <p:nvPr/>
      </p:nvGrpSpPr>
      <p:grpSpPr>
        <a:xfrm>
          <a:off x="0" y="0"/>
          <a:ext cx="0" cy="0"/>
          <a:chOff x="0" y="0"/>
          <a:chExt cx="0" cy="0"/>
        </a:xfrm>
      </p:grpSpPr>
      <p:sp>
        <p:nvSpPr>
          <p:cNvPr id="235" name="Google Shape;235;p28"/>
          <p:cNvSpPr txBox="1"/>
          <p:nvPr>
            <p:ph type="title"/>
          </p:nvPr>
        </p:nvSpPr>
        <p:spPr>
          <a:xfrm>
            <a:off x="457200" y="445025"/>
            <a:ext cx="8229600" cy="523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Background: Flight Planning with Dijkstra’s and  A* Algorithm</a:t>
            </a:r>
            <a:endParaRPr/>
          </a:p>
        </p:txBody>
      </p:sp>
      <p:sp>
        <p:nvSpPr>
          <p:cNvPr id="236" name="Google Shape;236;p28"/>
          <p:cNvSpPr txBox="1"/>
          <p:nvPr/>
        </p:nvSpPr>
        <p:spPr>
          <a:xfrm>
            <a:off x="2414700" y="1023600"/>
            <a:ext cx="4314600" cy="579600"/>
          </a:xfrm>
          <a:prstGeom prst="rect">
            <a:avLst/>
          </a:prstGeom>
          <a:noFill/>
          <a:ln>
            <a:noFill/>
          </a:ln>
        </p:spPr>
        <p:txBody>
          <a:bodyPr anchorCtr="0" anchor="t" bIns="91425" lIns="91425" spcFirstLastPara="1" rIns="91425" wrap="square" tIns="91425">
            <a:noAutofit/>
          </a:bodyPr>
          <a:lstStyle/>
          <a:p>
            <a:pPr indent="0" lvl="0" marL="12700" marR="0" rtl="0" algn="ctr">
              <a:lnSpc>
                <a:spcPct val="100000"/>
              </a:lnSpc>
              <a:spcBef>
                <a:spcPts val="0"/>
              </a:spcBef>
              <a:spcAft>
                <a:spcPts val="0"/>
              </a:spcAft>
              <a:buClr>
                <a:srgbClr val="000000"/>
              </a:buClr>
              <a:buSzPts val="1200"/>
              <a:buFont typeface="Arial"/>
              <a:buNone/>
            </a:pPr>
            <a:r>
              <a:rPr lang="en" sz="1200">
                <a:latin typeface="Roboto"/>
                <a:ea typeface="Roboto"/>
                <a:cs typeface="Roboto"/>
                <a:sym typeface="Roboto"/>
              </a:rPr>
              <a:t>How A* works for flight planning</a:t>
            </a:r>
            <a:endParaRPr sz="1200">
              <a:latin typeface="Roboto"/>
              <a:ea typeface="Roboto"/>
              <a:cs typeface="Roboto"/>
              <a:sym typeface="Roboto"/>
            </a:endParaRPr>
          </a:p>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grpSp>
        <p:nvGrpSpPr>
          <p:cNvPr id="237" name="Google Shape;237;p28"/>
          <p:cNvGrpSpPr/>
          <p:nvPr/>
        </p:nvGrpSpPr>
        <p:grpSpPr>
          <a:xfrm>
            <a:off x="597407" y="1398787"/>
            <a:ext cx="3423844" cy="3510954"/>
            <a:chOff x="721250" y="1947750"/>
            <a:chExt cx="2058836" cy="3063125"/>
          </a:xfrm>
        </p:grpSpPr>
        <p:sp>
          <p:nvSpPr>
            <p:cNvPr id="238" name="Google Shape;238;p28"/>
            <p:cNvSpPr/>
            <p:nvPr/>
          </p:nvSpPr>
          <p:spPr>
            <a:xfrm>
              <a:off x="721253" y="1948175"/>
              <a:ext cx="2033700" cy="3062700"/>
            </a:xfrm>
            <a:prstGeom prst="roundRect">
              <a:avLst>
                <a:gd fmla="val 16667" name="adj"/>
              </a:avLst>
            </a:prstGeom>
            <a:solidFill>
              <a:srgbClr val="E6E0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28"/>
            <p:cNvSpPr txBox="1"/>
            <p:nvPr/>
          </p:nvSpPr>
          <p:spPr>
            <a:xfrm>
              <a:off x="825139" y="2571750"/>
              <a:ext cx="1872000" cy="23751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Char char="●"/>
              </a:pPr>
              <a:r>
                <a:rPr lang="en" sz="1100">
                  <a:solidFill>
                    <a:schemeClr val="dk1"/>
                  </a:solidFill>
                </a:rPr>
                <a:t>Does </a:t>
              </a:r>
              <a:r>
                <a:rPr b="1" lang="en" sz="1100">
                  <a:solidFill>
                    <a:schemeClr val="dk1"/>
                  </a:solidFill>
                </a:rPr>
                <a:t>not use heuristics</a:t>
              </a:r>
              <a:r>
                <a:rPr lang="en" sz="1100">
                  <a:solidFill>
                    <a:schemeClr val="dk1"/>
                  </a:solidFill>
                </a:rPr>
                <a:t>.</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Only considers the cost from the start node to the current node. Ensuring it always explores the node with the smallest known cost so far.</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100">
                <a:solidFill>
                  <a:schemeClr val="dk1"/>
                </a:solidFill>
              </a:endParaRPr>
            </a:p>
            <a:p>
              <a:pPr indent="0" lvl="0" marL="0" marR="0" rtl="0" algn="l">
                <a:lnSpc>
                  <a:spcPct val="100000"/>
                </a:lnSpc>
                <a:spcBef>
                  <a:spcPts val="0"/>
                </a:spcBef>
                <a:spcAft>
                  <a:spcPts val="0"/>
                </a:spcAft>
                <a:buClr>
                  <a:srgbClr val="000000"/>
                </a:buClr>
                <a:buSzPts val="1200"/>
                <a:buFont typeface="Arial"/>
                <a:buNone/>
              </a:pPr>
              <a:r>
                <a:t/>
              </a:r>
              <a:endParaRPr sz="1200">
                <a:solidFill>
                  <a:schemeClr val="dk1"/>
                </a:solidFill>
              </a:endParaRPr>
            </a:p>
          </p:txBody>
        </p:sp>
        <p:sp>
          <p:nvSpPr>
            <p:cNvPr id="240" name="Google Shape;240;p28"/>
            <p:cNvSpPr/>
            <p:nvPr/>
          </p:nvSpPr>
          <p:spPr>
            <a:xfrm>
              <a:off x="742186" y="1947750"/>
              <a:ext cx="2033700" cy="3062700"/>
            </a:xfrm>
            <a:prstGeom prst="roundRect">
              <a:avLst>
                <a:gd fmla="val 16667" name="adj"/>
              </a:avLst>
            </a:prstGeom>
            <a:solidFill>
              <a:srgbClr val="DAE7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28"/>
            <p:cNvSpPr txBox="1"/>
            <p:nvPr/>
          </p:nvSpPr>
          <p:spPr>
            <a:xfrm>
              <a:off x="846094" y="2572875"/>
              <a:ext cx="1872000" cy="24360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1200"/>
                </a:spcBef>
                <a:spcAft>
                  <a:spcPts val="0"/>
                </a:spcAft>
                <a:buClr>
                  <a:schemeClr val="dk1"/>
                </a:buClr>
                <a:buSzPts val="1200"/>
                <a:buChar char="●"/>
              </a:pPr>
              <a:r>
                <a:rPr lang="en" sz="1200">
                  <a:solidFill>
                    <a:schemeClr val="dk1"/>
                  </a:solidFill>
                </a:rPr>
                <a:t>Uses a </a:t>
              </a:r>
              <a:r>
                <a:rPr b="1" lang="en" sz="1200">
                  <a:solidFill>
                    <a:schemeClr val="dk1"/>
                  </a:solidFill>
                </a:rPr>
                <a:t>heuristic function</a:t>
              </a:r>
              <a:r>
                <a:rPr lang="en" sz="1200">
                  <a:solidFill>
                    <a:schemeClr val="dk1"/>
                  </a:solidFill>
                </a:rPr>
                <a:t> to estimate the cost </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100">
                  <a:solidFill>
                    <a:schemeClr val="dk1"/>
                  </a:solidFill>
                </a:rPr>
                <a:t>Combines cost so far and estimated cost to goal into a priority value</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The heuristic guides the search toward the goal more efficiently.</a:t>
              </a:r>
              <a:endParaRPr sz="1200">
                <a:solidFill>
                  <a:schemeClr val="dk1"/>
                </a:solidFill>
              </a:endParaRPr>
            </a:p>
            <a:p>
              <a:pPr indent="0" lvl="0" marL="0" rtl="0" algn="ctr">
                <a:spcBef>
                  <a:spcPts val="1200"/>
                </a:spcBef>
                <a:spcAft>
                  <a:spcPts val="0"/>
                </a:spcAft>
                <a:buClr>
                  <a:schemeClr val="dk1"/>
                </a:buClr>
                <a:buSzPts val="1100"/>
                <a:buFont typeface="Arial"/>
                <a:buNone/>
              </a:pPr>
              <a:r>
                <a:t/>
              </a:r>
              <a:endParaRPr sz="1100">
                <a:solidFill>
                  <a:schemeClr val="dk1"/>
                </a:solidFill>
              </a:endParaRPr>
            </a:p>
            <a:p>
              <a:pPr indent="0" lvl="0" marL="0" marR="0" rtl="0" algn="ctr">
                <a:lnSpc>
                  <a:spcPct val="100000"/>
                </a:lnSpc>
                <a:spcBef>
                  <a:spcPts val="0"/>
                </a:spcBef>
                <a:spcAft>
                  <a:spcPts val="0"/>
                </a:spcAft>
                <a:buClr>
                  <a:srgbClr val="000000"/>
                </a:buClr>
                <a:buSzPts val="1200"/>
                <a:buFont typeface="Arial"/>
                <a:buNone/>
              </a:pPr>
              <a:r>
                <a:t/>
              </a:r>
              <a:endParaRPr sz="1200">
                <a:solidFill>
                  <a:schemeClr val="dk1"/>
                </a:solidFill>
                <a:latin typeface="Roboto"/>
                <a:ea typeface="Roboto"/>
                <a:cs typeface="Roboto"/>
                <a:sym typeface="Roboto"/>
              </a:endParaRPr>
            </a:p>
          </p:txBody>
        </p:sp>
        <p:sp>
          <p:nvSpPr>
            <p:cNvPr id="242" name="Google Shape;242;p28"/>
            <p:cNvSpPr txBox="1"/>
            <p:nvPr/>
          </p:nvSpPr>
          <p:spPr>
            <a:xfrm>
              <a:off x="965450" y="1948175"/>
              <a:ext cx="1545300" cy="26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500"/>
                <a:buFont typeface="Arial"/>
                <a:buNone/>
              </a:pPr>
              <a:r>
                <a:rPr b="1" lang="en" sz="2500">
                  <a:solidFill>
                    <a:schemeClr val="dk1"/>
                  </a:solidFill>
                  <a:latin typeface="Fira Sans Extra Condensed"/>
                  <a:ea typeface="Fira Sans Extra Condensed"/>
                  <a:cs typeface="Fira Sans Extra Condensed"/>
                  <a:sym typeface="Fira Sans Extra Condensed"/>
                </a:rPr>
                <a:t>A*</a:t>
              </a:r>
              <a:endParaRPr b="1" i="0" sz="2500" u="none" cap="none" strike="noStrike">
                <a:solidFill>
                  <a:schemeClr val="dk1"/>
                </a:solidFill>
                <a:latin typeface="Fira Sans Extra Condensed"/>
                <a:ea typeface="Fira Sans Extra Condensed"/>
                <a:cs typeface="Fira Sans Extra Condensed"/>
                <a:sym typeface="Fira Sans Extra Condensed"/>
              </a:endParaRPr>
            </a:p>
          </p:txBody>
        </p:sp>
        <p:sp>
          <p:nvSpPr>
            <p:cNvPr id="243" name="Google Shape;243;p28"/>
            <p:cNvSpPr txBox="1"/>
            <p:nvPr/>
          </p:nvSpPr>
          <p:spPr>
            <a:xfrm>
              <a:off x="1132187" y="1948612"/>
              <a:ext cx="1253700" cy="263700"/>
            </a:xfrm>
            <a:prstGeom prst="rect">
              <a:avLst/>
            </a:prstGeom>
            <a:noFill/>
            <a:ln>
              <a:noFill/>
            </a:ln>
          </p:spPr>
          <p:txBody>
            <a:bodyPr anchorCtr="0" anchor="t" bIns="91425" lIns="91425" spcFirstLastPara="1" rIns="91425" wrap="square" tIns="91425">
              <a:noAutofit/>
            </a:bodyPr>
            <a:lstStyle/>
            <a:p>
              <a:pPr indent="0" lvl="0" marL="12700" rtl="0" algn="l">
                <a:spcBef>
                  <a:spcPts val="0"/>
                </a:spcBef>
                <a:spcAft>
                  <a:spcPts val="0"/>
                </a:spcAft>
                <a:buClr>
                  <a:schemeClr val="dk1"/>
                </a:buClr>
                <a:buSzPts val="1200"/>
                <a:buFont typeface="Arial"/>
                <a:buNone/>
              </a:pPr>
              <a:r>
                <a:t/>
              </a:r>
              <a:endParaRPr b="1" i="0" sz="2500" u="none" cap="none" strike="noStrike">
                <a:solidFill>
                  <a:schemeClr val="dk1"/>
                </a:solidFill>
                <a:latin typeface="Fira Sans Extra Condensed"/>
                <a:ea typeface="Fira Sans Extra Condensed"/>
                <a:cs typeface="Fira Sans Extra Condensed"/>
                <a:sym typeface="Fira Sans Extra Condensed"/>
              </a:endParaRPr>
            </a:p>
          </p:txBody>
        </p:sp>
        <p:cxnSp>
          <p:nvCxnSpPr>
            <p:cNvPr id="244" name="Google Shape;244;p28"/>
            <p:cNvCxnSpPr/>
            <p:nvPr/>
          </p:nvCxnSpPr>
          <p:spPr>
            <a:xfrm>
              <a:off x="721250" y="2471475"/>
              <a:ext cx="2037900" cy="8700"/>
            </a:xfrm>
            <a:prstGeom prst="straightConnector1">
              <a:avLst/>
            </a:prstGeom>
            <a:noFill/>
            <a:ln cap="flat" cmpd="sng" w="28575">
              <a:solidFill>
                <a:schemeClr val="dk1"/>
              </a:solidFill>
              <a:prstDash val="solid"/>
              <a:round/>
              <a:headEnd len="sm" w="sm" type="none"/>
              <a:tailEnd len="sm" w="sm" type="none"/>
            </a:ln>
          </p:spPr>
        </p:cxnSp>
        <p:cxnSp>
          <p:nvCxnSpPr>
            <p:cNvPr id="245" name="Google Shape;245;p28"/>
            <p:cNvCxnSpPr/>
            <p:nvPr/>
          </p:nvCxnSpPr>
          <p:spPr>
            <a:xfrm flipH="1" rot="10800000">
              <a:off x="742186" y="2458400"/>
              <a:ext cx="2037900" cy="13500"/>
            </a:xfrm>
            <a:prstGeom prst="straightConnector1">
              <a:avLst/>
            </a:prstGeom>
            <a:noFill/>
            <a:ln cap="flat" cmpd="sng" w="28575">
              <a:solidFill>
                <a:schemeClr val="dk1"/>
              </a:solidFill>
              <a:prstDash val="solid"/>
              <a:round/>
              <a:headEnd len="sm" w="sm" type="none"/>
              <a:tailEnd len="sm" w="sm" type="none"/>
            </a:ln>
          </p:spPr>
        </p:cxnSp>
      </p:grpSp>
      <p:pic>
        <p:nvPicPr>
          <p:cNvPr id="246" name="Google Shape;246;p28"/>
          <p:cNvPicPr preferRelativeResize="0"/>
          <p:nvPr/>
        </p:nvPicPr>
        <p:blipFill>
          <a:blip r:embed="rId3">
            <a:alphaModFix/>
          </a:blip>
          <a:stretch>
            <a:fillRect/>
          </a:stretch>
        </p:blipFill>
        <p:spPr>
          <a:xfrm>
            <a:off x="4909092" y="1398549"/>
            <a:ext cx="3381709" cy="348292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CE4C9"/>
        </a:solidFill>
      </p:bgPr>
    </p:bg>
    <p:spTree>
      <p:nvGrpSpPr>
        <p:cNvPr id="250" name="Shape 250"/>
        <p:cNvGrpSpPr/>
        <p:nvPr/>
      </p:nvGrpSpPr>
      <p:grpSpPr>
        <a:xfrm>
          <a:off x="0" y="0"/>
          <a:ext cx="0" cy="0"/>
          <a:chOff x="0" y="0"/>
          <a:chExt cx="0" cy="0"/>
        </a:xfrm>
      </p:grpSpPr>
      <p:sp>
        <p:nvSpPr>
          <p:cNvPr id="251" name="Google Shape;251;p29"/>
          <p:cNvSpPr txBox="1"/>
          <p:nvPr/>
        </p:nvSpPr>
        <p:spPr>
          <a:xfrm>
            <a:off x="2414700" y="1023600"/>
            <a:ext cx="4314600" cy="579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grpSp>
        <p:nvGrpSpPr>
          <p:cNvPr id="252" name="Google Shape;252;p29"/>
          <p:cNvGrpSpPr/>
          <p:nvPr/>
        </p:nvGrpSpPr>
        <p:grpSpPr>
          <a:xfrm>
            <a:off x="457088" y="422499"/>
            <a:ext cx="8358243" cy="4486131"/>
            <a:chOff x="3547575" y="1499900"/>
            <a:chExt cx="2037900" cy="3510000"/>
          </a:xfrm>
        </p:grpSpPr>
        <p:sp>
          <p:nvSpPr>
            <p:cNvPr id="253" name="Google Shape;253;p29"/>
            <p:cNvSpPr/>
            <p:nvPr/>
          </p:nvSpPr>
          <p:spPr>
            <a:xfrm>
              <a:off x="3547576" y="1499900"/>
              <a:ext cx="2033700" cy="3510000"/>
            </a:xfrm>
            <a:prstGeom prst="roundRect">
              <a:avLst>
                <a:gd fmla="val 16667" name="adj"/>
              </a:avLst>
            </a:prstGeom>
            <a:solidFill>
              <a:srgbClr val="DAE7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29"/>
            <p:cNvSpPr txBox="1"/>
            <p:nvPr/>
          </p:nvSpPr>
          <p:spPr>
            <a:xfrm>
              <a:off x="3651483" y="2572450"/>
              <a:ext cx="1872000" cy="2436000"/>
            </a:xfrm>
            <a:prstGeom prst="rect">
              <a:avLst/>
            </a:prstGeom>
            <a:noFill/>
            <a:ln>
              <a:noFill/>
            </a:ln>
          </p:spPr>
          <p:txBody>
            <a:bodyPr anchorCtr="0" anchor="t" bIns="91425" lIns="91425" spcFirstLastPara="1" rIns="91425" wrap="square" tIns="91425">
              <a:noAutofit/>
            </a:bodyPr>
            <a:lstStyle/>
            <a:p>
              <a:pPr indent="-336550" lvl="0" marL="457200" rtl="0" algn="l">
                <a:lnSpc>
                  <a:spcPct val="115000"/>
                </a:lnSpc>
                <a:spcBef>
                  <a:spcPts val="1200"/>
                </a:spcBef>
                <a:spcAft>
                  <a:spcPts val="0"/>
                </a:spcAft>
                <a:buClr>
                  <a:schemeClr val="dk1"/>
                </a:buClr>
                <a:buSzPts val="1700"/>
                <a:buChar char="●"/>
              </a:pPr>
              <a:r>
                <a:rPr b="1" lang="en" sz="1700">
                  <a:solidFill>
                    <a:schemeClr val="dk1"/>
                  </a:solidFill>
                </a:rPr>
                <a:t>Definition</a:t>
              </a:r>
              <a:r>
                <a:rPr lang="en" sz="1700">
                  <a:solidFill>
                    <a:schemeClr val="dk1"/>
                  </a:solidFill>
                </a:rPr>
                <a:t>: A heuristic function estimates the cost/distance to the goal.</a:t>
              </a:r>
              <a:endParaRPr sz="1700">
                <a:solidFill>
                  <a:schemeClr val="dk1"/>
                </a:solidFill>
              </a:endParaRPr>
            </a:p>
            <a:p>
              <a:pPr indent="-336550" lvl="0" marL="457200" rtl="0" algn="l">
                <a:lnSpc>
                  <a:spcPct val="115000"/>
                </a:lnSpc>
                <a:spcBef>
                  <a:spcPts val="0"/>
                </a:spcBef>
                <a:spcAft>
                  <a:spcPts val="0"/>
                </a:spcAft>
                <a:buClr>
                  <a:schemeClr val="dk1"/>
                </a:buClr>
                <a:buSzPts val="1700"/>
                <a:buChar char="●"/>
              </a:pPr>
              <a:r>
                <a:rPr b="1" lang="en" sz="1700">
                  <a:solidFill>
                    <a:schemeClr val="dk1"/>
                  </a:solidFill>
                </a:rPr>
                <a:t>Purpose</a:t>
              </a:r>
              <a:r>
                <a:rPr lang="en" sz="1700">
                  <a:solidFill>
                    <a:schemeClr val="dk1"/>
                  </a:solidFill>
                </a:rPr>
                <a:t>: Guides search algorithms, reducing unnecessary exploration.</a:t>
              </a:r>
              <a:endParaRPr sz="1700">
                <a:solidFill>
                  <a:schemeClr val="dk1"/>
                </a:solidFill>
              </a:endParaRPr>
            </a:p>
            <a:p>
              <a:pPr indent="-336550" lvl="0" marL="457200" rtl="0" algn="l">
                <a:lnSpc>
                  <a:spcPct val="115000"/>
                </a:lnSpc>
                <a:spcBef>
                  <a:spcPts val="0"/>
                </a:spcBef>
                <a:spcAft>
                  <a:spcPts val="0"/>
                </a:spcAft>
                <a:buClr>
                  <a:schemeClr val="dk1"/>
                </a:buClr>
                <a:buSzPts val="1700"/>
                <a:buChar char="●"/>
              </a:pPr>
              <a:r>
                <a:rPr b="1" lang="en" sz="1700">
                  <a:solidFill>
                    <a:schemeClr val="dk1"/>
                  </a:solidFill>
                </a:rPr>
                <a:t>Applications</a:t>
              </a:r>
              <a:r>
                <a:rPr lang="en" sz="1700">
                  <a:solidFill>
                    <a:schemeClr val="dk1"/>
                  </a:solidFill>
                </a:rPr>
                <a:t>: </a:t>
              </a:r>
              <a:r>
                <a:rPr b="1" i="1" lang="en" sz="2200">
                  <a:solidFill>
                    <a:schemeClr val="dk1"/>
                  </a:solidFill>
                </a:rPr>
                <a:t>A* Algorithm</a:t>
              </a:r>
              <a:r>
                <a:rPr b="1" lang="en" sz="2200">
                  <a:solidFill>
                    <a:schemeClr val="dk1"/>
                  </a:solidFill>
                </a:rPr>
                <a:t>:</a:t>
              </a:r>
              <a:endParaRPr b="1" sz="2200">
                <a:solidFill>
                  <a:schemeClr val="dk1"/>
                </a:solidFill>
              </a:endParaRPr>
            </a:p>
            <a:p>
              <a:pPr indent="-355600" lvl="1" marL="914400" rtl="0" algn="l">
                <a:lnSpc>
                  <a:spcPct val="115000"/>
                </a:lnSpc>
                <a:spcBef>
                  <a:spcPts val="0"/>
                </a:spcBef>
                <a:spcAft>
                  <a:spcPts val="0"/>
                </a:spcAft>
                <a:buClr>
                  <a:schemeClr val="dk1"/>
                </a:buClr>
                <a:buSzPts val="2000"/>
                <a:buChar char="○"/>
              </a:pPr>
              <a:r>
                <a:rPr lang="en" sz="1700">
                  <a:solidFill>
                    <a:schemeClr val="dk1"/>
                  </a:solidFill>
                </a:rPr>
                <a:t>Combines the heuristic (</a:t>
              </a:r>
              <a:r>
                <a:rPr lang="en" sz="1700">
                  <a:solidFill>
                    <a:srgbClr val="188038"/>
                  </a:solidFill>
                  <a:latin typeface="Roboto Mono"/>
                  <a:ea typeface="Roboto Mono"/>
                  <a:cs typeface="Roboto Mono"/>
                  <a:sym typeface="Roboto Mono"/>
                </a:rPr>
                <a:t>h(n)</a:t>
              </a:r>
              <a:r>
                <a:rPr lang="en" sz="1700">
                  <a:solidFill>
                    <a:schemeClr val="dk1"/>
                  </a:solidFill>
                </a:rPr>
                <a:t>) with the cost-so-far (</a:t>
              </a:r>
              <a:r>
                <a:rPr lang="en" sz="1700">
                  <a:solidFill>
                    <a:srgbClr val="188038"/>
                  </a:solidFill>
                  <a:latin typeface="Roboto Mono"/>
                  <a:ea typeface="Roboto Mono"/>
                  <a:cs typeface="Roboto Mono"/>
                  <a:sym typeface="Roboto Mono"/>
                </a:rPr>
                <a:t>g(n)</a:t>
              </a:r>
              <a:r>
                <a:rPr lang="en" sz="1700">
                  <a:solidFill>
                    <a:schemeClr val="dk1"/>
                  </a:solidFill>
                </a:rPr>
                <a:t>) to prioritize nodes: f(n)=g(n)+h(n)f(n) = g(n) + h(n)f(n)=g(n)+h(n)</a:t>
              </a:r>
              <a:endParaRPr sz="1700">
                <a:solidFill>
                  <a:schemeClr val="dk1"/>
                </a:solidFill>
              </a:endParaRPr>
            </a:p>
            <a:p>
              <a:pPr indent="-355600" lvl="1" marL="914400" rtl="0" algn="l">
                <a:lnSpc>
                  <a:spcPct val="115000"/>
                </a:lnSpc>
                <a:spcBef>
                  <a:spcPts val="0"/>
                </a:spcBef>
                <a:spcAft>
                  <a:spcPts val="0"/>
                </a:spcAft>
                <a:buClr>
                  <a:schemeClr val="dk1"/>
                </a:buClr>
                <a:buSzPts val="2000"/>
                <a:buChar char="○"/>
              </a:pPr>
              <a:r>
                <a:rPr lang="en" sz="1700">
                  <a:solidFill>
                    <a:schemeClr val="dk1"/>
                  </a:solidFill>
                </a:rPr>
                <a:t>The heuristic ensures the search is goal-oriented.</a:t>
              </a:r>
              <a:endParaRPr sz="1700">
                <a:solidFill>
                  <a:schemeClr val="dk1"/>
                </a:solidFill>
              </a:endParaRPr>
            </a:p>
            <a:p>
              <a:pPr indent="0" lvl="0" marL="914400" rtl="0" algn="l">
                <a:lnSpc>
                  <a:spcPct val="115000"/>
                </a:lnSpc>
                <a:spcBef>
                  <a:spcPts val="1200"/>
                </a:spcBef>
                <a:spcAft>
                  <a:spcPts val="0"/>
                </a:spcAft>
                <a:buNone/>
              </a:pPr>
              <a:r>
                <a:t/>
              </a:r>
              <a:endParaRPr sz="1700">
                <a:solidFill>
                  <a:schemeClr val="dk1"/>
                </a:solidFill>
              </a:endParaRPr>
            </a:p>
            <a:p>
              <a:pPr indent="0" lvl="0" marL="914400" rtl="0" algn="l">
                <a:lnSpc>
                  <a:spcPct val="115000"/>
                </a:lnSpc>
                <a:spcBef>
                  <a:spcPts val="1200"/>
                </a:spcBef>
                <a:spcAft>
                  <a:spcPts val="0"/>
                </a:spcAft>
                <a:buNone/>
              </a:pPr>
              <a:r>
                <a:t/>
              </a:r>
              <a:endParaRPr sz="1100">
                <a:solidFill>
                  <a:schemeClr val="dk1"/>
                </a:solidFill>
              </a:endParaRPr>
            </a:p>
            <a:p>
              <a:pPr indent="0" lvl="0" marL="0" marR="0" rtl="0" algn="ctr">
                <a:lnSpc>
                  <a:spcPct val="100000"/>
                </a:lnSpc>
                <a:spcBef>
                  <a:spcPts val="1200"/>
                </a:spcBef>
                <a:spcAft>
                  <a:spcPts val="0"/>
                </a:spcAft>
                <a:buClr>
                  <a:srgbClr val="000000"/>
                </a:buClr>
                <a:buSzPts val="1200"/>
                <a:buFont typeface="Arial"/>
                <a:buNone/>
              </a:pPr>
              <a:r>
                <a:t/>
              </a:r>
              <a:endParaRPr sz="2500">
                <a:solidFill>
                  <a:schemeClr val="dk1"/>
                </a:solidFill>
                <a:latin typeface="Fira Sans Extra Condensed Medium"/>
                <a:ea typeface="Fira Sans Extra Condensed Medium"/>
                <a:cs typeface="Fira Sans Extra Condensed Medium"/>
                <a:sym typeface="Fira Sans Extra Condensed Medium"/>
              </a:endParaRPr>
            </a:p>
          </p:txBody>
        </p:sp>
        <p:sp>
          <p:nvSpPr>
            <p:cNvPr id="255" name="Google Shape;255;p29"/>
            <p:cNvSpPr txBox="1"/>
            <p:nvPr/>
          </p:nvSpPr>
          <p:spPr>
            <a:xfrm>
              <a:off x="3937577" y="1948187"/>
              <a:ext cx="1253700" cy="26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800">
                  <a:solidFill>
                    <a:schemeClr val="dk1"/>
                  </a:solidFill>
                  <a:latin typeface="Fira Sans Extra Condensed Medium"/>
                  <a:ea typeface="Fira Sans Extra Condensed Medium"/>
                  <a:cs typeface="Fira Sans Extra Condensed Medium"/>
                  <a:sym typeface="Fira Sans Extra Condensed Medium"/>
                </a:rPr>
                <a:t>What is a Heuristic Function?</a:t>
              </a:r>
              <a:endParaRPr sz="2800">
                <a:solidFill>
                  <a:schemeClr val="dk1"/>
                </a:solidFill>
                <a:latin typeface="Fira Sans Extra Condensed Medium"/>
                <a:ea typeface="Fira Sans Extra Condensed Medium"/>
                <a:cs typeface="Fira Sans Extra Condensed Medium"/>
                <a:sym typeface="Fira Sans Extra Condensed Medium"/>
              </a:endParaRPr>
            </a:p>
            <a:p>
              <a:pPr indent="0" lvl="0" marL="0" marR="0" rtl="0" algn="ctr">
                <a:lnSpc>
                  <a:spcPct val="100000"/>
                </a:lnSpc>
                <a:spcBef>
                  <a:spcPts val="0"/>
                </a:spcBef>
                <a:spcAft>
                  <a:spcPts val="0"/>
                </a:spcAft>
                <a:buClr>
                  <a:srgbClr val="000000"/>
                </a:buClr>
                <a:buSzPts val="2500"/>
                <a:buFont typeface="Arial"/>
                <a:buNone/>
              </a:pPr>
              <a:r>
                <a:t/>
              </a:r>
              <a:endParaRPr b="1" sz="2500">
                <a:solidFill>
                  <a:schemeClr val="dk1"/>
                </a:solidFill>
                <a:latin typeface="Fira Sans Extra Condensed"/>
                <a:ea typeface="Fira Sans Extra Condensed"/>
                <a:cs typeface="Fira Sans Extra Condensed"/>
                <a:sym typeface="Fira Sans Extra Condensed"/>
              </a:endParaRPr>
            </a:p>
          </p:txBody>
        </p:sp>
        <p:cxnSp>
          <p:nvCxnSpPr>
            <p:cNvPr id="256" name="Google Shape;256;p29"/>
            <p:cNvCxnSpPr/>
            <p:nvPr/>
          </p:nvCxnSpPr>
          <p:spPr>
            <a:xfrm flipH="1" rot="10800000">
              <a:off x="3547575" y="2457975"/>
              <a:ext cx="2037900" cy="13500"/>
            </a:xfrm>
            <a:prstGeom prst="straightConnector1">
              <a:avLst/>
            </a:prstGeom>
            <a:noFill/>
            <a:ln cap="flat" cmpd="sng" w="28575">
              <a:solidFill>
                <a:schemeClr val="dk1"/>
              </a:solidFill>
              <a:prstDash val="solid"/>
              <a:round/>
              <a:headEnd len="sm" w="sm" type="none"/>
              <a:tailEnd len="sm" w="sm" type="none"/>
            </a:ln>
          </p:spPr>
        </p:cxn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CE4C9"/>
        </a:solidFill>
      </p:bgPr>
    </p:bg>
    <p:spTree>
      <p:nvGrpSpPr>
        <p:cNvPr id="260" name="Shape 260"/>
        <p:cNvGrpSpPr/>
        <p:nvPr/>
      </p:nvGrpSpPr>
      <p:grpSpPr>
        <a:xfrm>
          <a:off x="0" y="0"/>
          <a:ext cx="0" cy="0"/>
          <a:chOff x="0" y="0"/>
          <a:chExt cx="0" cy="0"/>
        </a:xfrm>
      </p:grpSpPr>
      <p:grpSp>
        <p:nvGrpSpPr>
          <p:cNvPr id="261" name="Google Shape;261;p30"/>
          <p:cNvGrpSpPr/>
          <p:nvPr/>
        </p:nvGrpSpPr>
        <p:grpSpPr>
          <a:xfrm>
            <a:off x="597409" y="466189"/>
            <a:ext cx="8028511" cy="4443365"/>
            <a:chOff x="721250" y="1948175"/>
            <a:chExt cx="2037900" cy="3062700"/>
          </a:xfrm>
        </p:grpSpPr>
        <p:sp>
          <p:nvSpPr>
            <p:cNvPr id="262" name="Google Shape;262;p30"/>
            <p:cNvSpPr/>
            <p:nvPr/>
          </p:nvSpPr>
          <p:spPr>
            <a:xfrm>
              <a:off x="721253" y="1948175"/>
              <a:ext cx="2033700" cy="3062700"/>
            </a:xfrm>
            <a:prstGeom prst="roundRect">
              <a:avLst>
                <a:gd fmla="val 16667" name="adj"/>
              </a:avLst>
            </a:prstGeom>
            <a:solidFill>
              <a:srgbClr val="E6E0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30"/>
            <p:cNvSpPr txBox="1"/>
            <p:nvPr/>
          </p:nvSpPr>
          <p:spPr>
            <a:xfrm>
              <a:off x="825139" y="2571750"/>
              <a:ext cx="1872000" cy="2375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solidFill>
                    <a:schemeClr val="dk1"/>
                  </a:solidFill>
                </a:rPr>
                <a:t>Definition:</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sz="1100">
                  <a:solidFill>
                    <a:schemeClr val="dk1"/>
                  </a:solidFill>
                </a:rPr>
                <a:t>API</a:t>
              </a:r>
              <a:r>
                <a:rPr lang="en" sz="1100">
                  <a:solidFill>
                    <a:schemeClr val="dk1"/>
                  </a:solidFill>
                </a:rPr>
                <a:t> stands for </a:t>
              </a:r>
              <a:r>
                <a:rPr b="1" lang="en" sz="1100">
                  <a:solidFill>
                    <a:schemeClr val="dk1"/>
                  </a:solidFill>
                </a:rPr>
                <a:t>Application Programming Interface</a:t>
              </a:r>
              <a:r>
                <a:rPr lang="en" sz="1100">
                  <a:solidFill>
                    <a:schemeClr val="dk1"/>
                  </a:solidFill>
                </a:rPr>
                <a:t>.</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It is a set of rules and protocols that allows one application to interact with another.</a:t>
              </a:r>
              <a:endParaRPr sz="1100">
                <a:solidFill>
                  <a:schemeClr val="dk1"/>
                </a:solidFill>
              </a:endParaRPr>
            </a:p>
            <a:p>
              <a:pPr indent="0" lvl="0" marL="0" rtl="0" algn="l">
                <a:lnSpc>
                  <a:spcPct val="115000"/>
                </a:lnSpc>
                <a:spcBef>
                  <a:spcPts val="1400"/>
                </a:spcBef>
                <a:spcAft>
                  <a:spcPts val="0"/>
                </a:spcAft>
                <a:buNone/>
              </a:pPr>
              <a:r>
                <a:rPr b="1" lang="en" sz="1300">
                  <a:solidFill>
                    <a:schemeClr val="dk1"/>
                  </a:solidFill>
                </a:rPr>
                <a:t>Benefits:</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Enables </a:t>
              </a:r>
              <a:r>
                <a:rPr b="1" lang="en" sz="1100">
                  <a:solidFill>
                    <a:schemeClr val="dk1"/>
                  </a:solidFill>
                </a:rPr>
                <a:t>integration</a:t>
              </a:r>
              <a:r>
                <a:rPr lang="en" sz="1100">
                  <a:solidFill>
                    <a:schemeClr val="dk1"/>
                  </a:solidFill>
                </a:rPr>
                <a:t> between systems.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Simplifies </a:t>
              </a:r>
              <a:r>
                <a:rPr b="1" lang="en" sz="1100">
                  <a:solidFill>
                    <a:schemeClr val="dk1"/>
                  </a:solidFill>
                </a:rPr>
                <a:t>complex tasks</a:t>
              </a:r>
              <a:r>
                <a:rPr lang="en" sz="1100">
                  <a:solidFill>
                    <a:schemeClr val="dk1"/>
                  </a:solidFill>
                </a:rPr>
                <a:t> by abstracting functionality.</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Facilitates </a:t>
              </a:r>
              <a:r>
                <a:rPr b="1" lang="en" sz="1100">
                  <a:solidFill>
                    <a:schemeClr val="dk1"/>
                  </a:solidFill>
                </a:rPr>
                <a:t>scalability</a:t>
              </a:r>
              <a:r>
                <a:rPr lang="en" sz="1100">
                  <a:solidFill>
                    <a:schemeClr val="dk1"/>
                  </a:solidFill>
                </a:rPr>
                <a:t> and </a:t>
              </a:r>
              <a:r>
                <a:rPr b="1" lang="en" sz="1100">
                  <a:solidFill>
                    <a:schemeClr val="dk1"/>
                  </a:solidFill>
                </a:rPr>
                <a:t>reusability</a:t>
              </a:r>
              <a:r>
                <a:rPr lang="en" sz="1100">
                  <a:solidFill>
                    <a:schemeClr val="dk1"/>
                  </a:solidFill>
                </a:rPr>
                <a:t>.</a:t>
              </a:r>
              <a:endParaRPr sz="1100">
                <a:solidFill>
                  <a:schemeClr val="dk1"/>
                </a:solidFill>
              </a:endParaRPr>
            </a:p>
            <a:p>
              <a:pPr indent="0" lvl="0" marL="0" rtl="0" algn="l">
                <a:lnSpc>
                  <a:spcPct val="115000"/>
                </a:lnSpc>
                <a:spcBef>
                  <a:spcPts val="1400"/>
                </a:spcBef>
                <a:spcAft>
                  <a:spcPts val="0"/>
                </a:spcAft>
                <a:buNone/>
              </a:pPr>
              <a:r>
                <a:rPr b="1" lang="en" sz="1300">
                  <a:solidFill>
                    <a:schemeClr val="dk1"/>
                  </a:solidFill>
                </a:rPr>
                <a:t>Example:</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sz="1100">
                  <a:solidFill>
                    <a:schemeClr val="dk1"/>
                  </a:solidFill>
                </a:rPr>
                <a:t>Amadeus API</a:t>
              </a:r>
              <a:r>
                <a:rPr lang="en" sz="1100">
                  <a:solidFill>
                    <a:schemeClr val="dk1"/>
                  </a:solidFill>
                </a:rPr>
                <a:t>: Provides travel data, including flights, hotels, and destinations, for building travel applications.</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100">
                <a:solidFill>
                  <a:schemeClr val="dk1"/>
                </a:solidFill>
              </a:endParaRPr>
            </a:p>
            <a:p>
              <a:pPr indent="0" lvl="0" marL="0" marR="0" rtl="0" algn="l">
                <a:lnSpc>
                  <a:spcPct val="100000"/>
                </a:lnSpc>
                <a:spcBef>
                  <a:spcPts val="0"/>
                </a:spcBef>
                <a:spcAft>
                  <a:spcPts val="0"/>
                </a:spcAft>
                <a:buClr>
                  <a:srgbClr val="000000"/>
                </a:buClr>
                <a:buSzPts val="1200"/>
                <a:buFont typeface="Arial"/>
                <a:buNone/>
              </a:pPr>
              <a:r>
                <a:t/>
              </a:r>
              <a:endParaRPr sz="1200">
                <a:solidFill>
                  <a:schemeClr val="dk1"/>
                </a:solidFill>
              </a:endParaRPr>
            </a:p>
          </p:txBody>
        </p:sp>
        <p:sp>
          <p:nvSpPr>
            <p:cNvPr id="264" name="Google Shape;264;p30"/>
            <p:cNvSpPr txBox="1"/>
            <p:nvPr/>
          </p:nvSpPr>
          <p:spPr>
            <a:xfrm>
              <a:off x="965453" y="2116203"/>
              <a:ext cx="1545300" cy="26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500">
                  <a:solidFill>
                    <a:schemeClr val="dk1"/>
                  </a:solidFill>
                  <a:latin typeface="Fira Sans Extra Condensed Medium"/>
                  <a:ea typeface="Fira Sans Extra Condensed Medium"/>
                  <a:cs typeface="Fira Sans Extra Condensed Medium"/>
                  <a:sym typeface="Fira Sans Extra Condensed Medium"/>
                </a:rPr>
                <a:t>Methodology: API </a:t>
              </a:r>
              <a:endParaRPr sz="2500">
                <a:solidFill>
                  <a:schemeClr val="dk1"/>
                </a:solidFill>
                <a:latin typeface="Fira Sans Extra Condensed Medium"/>
                <a:ea typeface="Fira Sans Extra Condensed Medium"/>
                <a:cs typeface="Fira Sans Extra Condensed Medium"/>
                <a:sym typeface="Fira Sans Extra Condensed Medium"/>
              </a:endParaRPr>
            </a:p>
            <a:p>
              <a:pPr indent="0" lvl="0" marL="0" marR="0" rtl="0" algn="ctr">
                <a:lnSpc>
                  <a:spcPct val="100000"/>
                </a:lnSpc>
                <a:spcBef>
                  <a:spcPts val="0"/>
                </a:spcBef>
                <a:spcAft>
                  <a:spcPts val="0"/>
                </a:spcAft>
                <a:buClr>
                  <a:srgbClr val="000000"/>
                </a:buClr>
                <a:buSzPts val="2500"/>
                <a:buFont typeface="Arial"/>
                <a:buNone/>
              </a:pPr>
              <a:r>
                <a:t/>
              </a:r>
              <a:endParaRPr b="1" sz="2500">
                <a:solidFill>
                  <a:schemeClr val="dk1"/>
                </a:solidFill>
                <a:latin typeface="Fira Sans Extra Condensed"/>
                <a:ea typeface="Fira Sans Extra Condensed"/>
                <a:cs typeface="Fira Sans Extra Condensed"/>
                <a:sym typeface="Fira Sans Extra Condensed"/>
              </a:endParaRPr>
            </a:p>
          </p:txBody>
        </p:sp>
        <p:cxnSp>
          <p:nvCxnSpPr>
            <p:cNvPr id="265" name="Google Shape;265;p30"/>
            <p:cNvCxnSpPr/>
            <p:nvPr/>
          </p:nvCxnSpPr>
          <p:spPr>
            <a:xfrm>
              <a:off x="721250" y="2471475"/>
              <a:ext cx="2037900" cy="8700"/>
            </a:xfrm>
            <a:prstGeom prst="straightConnector1">
              <a:avLst/>
            </a:prstGeom>
            <a:noFill/>
            <a:ln cap="flat" cmpd="sng" w="28575">
              <a:solidFill>
                <a:schemeClr val="dk1"/>
              </a:solidFill>
              <a:prstDash val="solid"/>
              <a:round/>
              <a:headEnd len="sm" w="sm" type="none"/>
              <a:tailEnd len="sm" w="sm" type="none"/>
            </a:ln>
          </p:spPr>
        </p:cxn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CE4C9"/>
        </a:solidFill>
      </p:bgPr>
    </p:bg>
    <p:spTree>
      <p:nvGrpSpPr>
        <p:cNvPr id="269" name="Shape 269"/>
        <p:cNvGrpSpPr/>
        <p:nvPr/>
      </p:nvGrpSpPr>
      <p:grpSpPr>
        <a:xfrm>
          <a:off x="0" y="0"/>
          <a:ext cx="0" cy="0"/>
          <a:chOff x="0" y="0"/>
          <a:chExt cx="0" cy="0"/>
        </a:xfrm>
      </p:grpSpPr>
      <p:grpSp>
        <p:nvGrpSpPr>
          <p:cNvPr id="270" name="Google Shape;270;p31"/>
          <p:cNvGrpSpPr/>
          <p:nvPr/>
        </p:nvGrpSpPr>
        <p:grpSpPr>
          <a:xfrm>
            <a:off x="597409" y="466189"/>
            <a:ext cx="8028511" cy="4443365"/>
            <a:chOff x="721250" y="1948175"/>
            <a:chExt cx="2037900" cy="3062700"/>
          </a:xfrm>
        </p:grpSpPr>
        <p:sp>
          <p:nvSpPr>
            <p:cNvPr id="271" name="Google Shape;271;p31"/>
            <p:cNvSpPr/>
            <p:nvPr/>
          </p:nvSpPr>
          <p:spPr>
            <a:xfrm>
              <a:off x="721253" y="1948175"/>
              <a:ext cx="2033700" cy="3062700"/>
            </a:xfrm>
            <a:prstGeom prst="roundRect">
              <a:avLst>
                <a:gd fmla="val 16667" name="adj"/>
              </a:avLst>
            </a:prstGeom>
            <a:solidFill>
              <a:srgbClr val="E6E0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72" name="Google Shape;272;p31"/>
            <p:cNvCxnSpPr/>
            <p:nvPr/>
          </p:nvCxnSpPr>
          <p:spPr>
            <a:xfrm>
              <a:off x="721250" y="2471475"/>
              <a:ext cx="2037900" cy="8700"/>
            </a:xfrm>
            <a:prstGeom prst="straightConnector1">
              <a:avLst/>
            </a:prstGeom>
            <a:noFill/>
            <a:ln cap="flat" cmpd="sng" w="28575">
              <a:solidFill>
                <a:schemeClr val="dk1"/>
              </a:solidFill>
              <a:prstDash val="solid"/>
              <a:round/>
              <a:headEnd len="sm" w="sm" type="none"/>
              <a:tailEnd len="sm" w="sm" type="none"/>
            </a:ln>
          </p:spPr>
        </p:cxnSp>
        <p:sp>
          <p:nvSpPr>
            <p:cNvPr id="273" name="Google Shape;273;p31"/>
            <p:cNvSpPr txBox="1"/>
            <p:nvPr/>
          </p:nvSpPr>
          <p:spPr>
            <a:xfrm>
              <a:off x="965453" y="2116203"/>
              <a:ext cx="1545300" cy="26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500">
                  <a:solidFill>
                    <a:schemeClr val="dk1"/>
                  </a:solidFill>
                  <a:latin typeface="Fira Sans Extra Condensed Medium"/>
                  <a:ea typeface="Fira Sans Extra Condensed Medium"/>
                  <a:cs typeface="Fira Sans Extra Condensed Medium"/>
                  <a:sym typeface="Fira Sans Extra Condensed Medium"/>
                </a:rPr>
                <a:t>Data Retrieval with </a:t>
              </a:r>
              <a:r>
                <a:rPr lang="en" sz="2500">
                  <a:solidFill>
                    <a:schemeClr val="dk1"/>
                  </a:solidFill>
                  <a:latin typeface="Fira Sans Extra Condensed Medium"/>
                  <a:ea typeface="Fira Sans Extra Condensed Medium"/>
                  <a:cs typeface="Fira Sans Extra Condensed Medium"/>
                  <a:sym typeface="Fira Sans Extra Condensed Medium"/>
                </a:rPr>
                <a:t>Amadeus API</a:t>
              </a:r>
              <a:r>
                <a:rPr lang="en" sz="2500">
                  <a:solidFill>
                    <a:schemeClr val="dk1"/>
                  </a:solidFill>
                  <a:latin typeface="Fira Sans Extra Condensed Medium"/>
                  <a:ea typeface="Fira Sans Extra Condensed Medium"/>
                  <a:cs typeface="Fira Sans Extra Condensed Medium"/>
                  <a:sym typeface="Fira Sans Extra Condensed Medium"/>
                </a:rPr>
                <a:t> </a:t>
              </a:r>
              <a:r>
                <a:rPr lang="en" sz="2500">
                  <a:solidFill>
                    <a:schemeClr val="dk1"/>
                  </a:solidFill>
                  <a:latin typeface="Fira Sans Extra Condensed Medium"/>
                  <a:ea typeface="Fira Sans Extra Condensed Medium"/>
                  <a:cs typeface="Fira Sans Extra Condensed Medium"/>
                  <a:sym typeface="Fira Sans Extra Condensed Medium"/>
                </a:rPr>
                <a:t> </a:t>
              </a:r>
              <a:endParaRPr sz="2500">
                <a:solidFill>
                  <a:schemeClr val="dk1"/>
                </a:solidFill>
                <a:latin typeface="Fira Sans Extra Condensed Medium"/>
                <a:ea typeface="Fira Sans Extra Condensed Medium"/>
                <a:cs typeface="Fira Sans Extra Condensed Medium"/>
                <a:sym typeface="Fira Sans Extra Condensed Medium"/>
              </a:endParaRPr>
            </a:p>
            <a:p>
              <a:pPr indent="0" lvl="0" marL="0" marR="0" rtl="0" algn="ctr">
                <a:lnSpc>
                  <a:spcPct val="100000"/>
                </a:lnSpc>
                <a:spcBef>
                  <a:spcPts val="0"/>
                </a:spcBef>
                <a:spcAft>
                  <a:spcPts val="0"/>
                </a:spcAft>
                <a:buClr>
                  <a:srgbClr val="000000"/>
                </a:buClr>
                <a:buSzPts val="2500"/>
                <a:buFont typeface="Arial"/>
                <a:buNone/>
              </a:pPr>
              <a:r>
                <a:t/>
              </a:r>
              <a:endParaRPr b="1" sz="2500">
                <a:solidFill>
                  <a:schemeClr val="dk1"/>
                </a:solidFill>
                <a:latin typeface="Fira Sans Extra Condensed"/>
                <a:ea typeface="Fira Sans Extra Condensed"/>
                <a:cs typeface="Fira Sans Extra Condensed"/>
                <a:sym typeface="Fira Sans Extra Condensed"/>
              </a:endParaRPr>
            </a:p>
          </p:txBody>
        </p:sp>
      </p:grpSp>
      <p:pic>
        <p:nvPicPr>
          <p:cNvPr id="274" name="Google Shape;274;p31"/>
          <p:cNvPicPr preferRelativeResize="0"/>
          <p:nvPr/>
        </p:nvPicPr>
        <p:blipFill>
          <a:blip r:embed="rId3">
            <a:alphaModFix/>
          </a:blip>
          <a:stretch>
            <a:fillRect/>
          </a:stretch>
        </p:blipFill>
        <p:spPr>
          <a:xfrm>
            <a:off x="5186296" y="1417225"/>
            <a:ext cx="3126024" cy="3202452"/>
          </a:xfrm>
          <a:prstGeom prst="rect">
            <a:avLst/>
          </a:prstGeom>
          <a:noFill/>
          <a:ln>
            <a:noFill/>
          </a:ln>
        </p:spPr>
      </p:pic>
      <p:sp>
        <p:nvSpPr>
          <p:cNvPr id="275" name="Google Shape;275;p31"/>
          <p:cNvSpPr txBox="1"/>
          <p:nvPr/>
        </p:nvSpPr>
        <p:spPr>
          <a:xfrm>
            <a:off x="781375" y="1417225"/>
            <a:ext cx="5527200" cy="330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100">
                <a:solidFill>
                  <a:schemeClr val="dk1"/>
                </a:solidFill>
              </a:rPr>
              <a:t>Connect to the API Endpoint:</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Utilize </a:t>
            </a:r>
            <a:r>
              <a:rPr lang="en" sz="1100">
                <a:solidFill>
                  <a:schemeClr val="dk1"/>
                </a:solidFill>
              </a:rPr>
              <a:t>Python Requests</a:t>
            </a:r>
            <a:r>
              <a:rPr lang="en" sz="1100">
                <a:solidFill>
                  <a:schemeClr val="dk1"/>
                </a:solidFill>
              </a:rPr>
              <a:t> library for HTTP requests.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Obtain an API token via </a:t>
            </a:r>
            <a:r>
              <a:rPr b="1" lang="en" sz="1100">
                <a:solidFill>
                  <a:schemeClr val="dk1"/>
                </a:solidFill>
              </a:rPr>
              <a:t>client credentials</a:t>
            </a:r>
            <a:r>
              <a:rPr lang="en" sz="1100">
                <a:solidFill>
                  <a:schemeClr val="dk1"/>
                </a:solidFill>
              </a:rPr>
              <a:t>.</a:t>
            </a:r>
            <a:endParaRPr sz="1100">
              <a:solidFill>
                <a:schemeClr val="dk1"/>
              </a:solidFill>
            </a:endParaRPr>
          </a:p>
          <a:p>
            <a:pPr indent="0" lvl="0" marL="0" rtl="0" algn="l">
              <a:lnSpc>
                <a:spcPct val="115000"/>
              </a:lnSpc>
              <a:spcBef>
                <a:spcPts val="1200"/>
              </a:spcBef>
              <a:spcAft>
                <a:spcPts val="0"/>
              </a:spcAft>
              <a:buNone/>
            </a:pPr>
            <a:r>
              <a:rPr b="1" lang="en" sz="1100">
                <a:solidFill>
                  <a:schemeClr val="dk1"/>
                </a:solidFill>
              </a:rPr>
              <a:t>Send API Requests:</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Use GET Methods for fetching flight data.</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Include required parameters (e.g., city codes, date).</a:t>
            </a:r>
            <a:endParaRPr sz="1300">
              <a:solidFill>
                <a:schemeClr val="dk1"/>
              </a:solidFill>
            </a:endParaRPr>
          </a:p>
          <a:p>
            <a:pPr indent="0" lvl="0" marL="0" rtl="0" algn="l">
              <a:lnSpc>
                <a:spcPct val="115000"/>
              </a:lnSpc>
              <a:spcBef>
                <a:spcPts val="1200"/>
              </a:spcBef>
              <a:spcAft>
                <a:spcPts val="0"/>
              </a:spcAft>
              <a:buNone/>
            </a:pPr>
            <a:r>
              <a:rPr b="1" lang="en" sz="1100">
                <a:solidFill>
                  <a:schemeClr val="dk1"/>
                </a:solidFill>
              </a:rPr>
              <a:t>Handle API Responses:</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Convert JSON response to Python data structures.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Extract relevant fields (e.g., departure cities, dates, fares).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Successfully fetched </a:t>
            </a:r>
            <a:r>
              <a:rPr b="1" lang="en" sz="1100">
                <a:solidFill>
                  <a:schemeClr val="dk1"/>
                </a:solidFill>
              </a:rPr>
              <a:t>20,000+ flight records</a:t>
            </a:r>
            <a:r>
              <a:rPr lang="en" sz="1100">
                <a:solidFill>
                  <a:schemeClr val="dk1"/>
                </a:solidFill>
              </a:rPr>
              <a:t> across </a:t>
            </a:r>
            <a:r>
              <a:rPr b="1" lang="en" sz="1100">
                <a:solidFill>
                  <a:schemeClr val="dk1"/>
                </a:solidFill>
              </a:rPr>
              <a:t>20 cities</a:t>
            </a:r>
            <a:r>
              <a:rPr lang="en" sz="1100">
                <a:solidFill>
                  <a:schemeClr val="dk1"/>
                </a:solidFill>
              </a:rPr>
              <a:t>.</a:t>
            </a:r>
            <a:endParaRPr sz="1100">
              <a:solidFill>
                <a:schemeClr val="dk1"/>
              </a:solidFill>
            </a:endParaRPr>
          </a:p>
          <a:p>
            <a:pPr indent="0" lvl="0" marL="0" rtl="0" algn="l">
              <a:spcBef>
                <a:spcPts val="1200"/>
              </a:spcBef>
              <a:spcAft>
                <a:spcPts val="0"/>
              </a:spcAft>
              <a:buNone/>
            </a:pPr>
            <a:r>
              <a:t/>
            </a:r>
            <a:endParaRPr sz="1800">
              <a:solidFill>
                <a:schemeClr val="dk2"/>
              </a:solidFill>
            </a:endParaRPr>
          </a:p>
        </p:txBody>
      </p:sp>
      <p:pic>
        <p:nvPicPr>
          <p:cNvPr id="276" name="Google Shape;276;p31"/>
          <p:cNvPicPr preferRelativeResize="0"/>
          <p:nvPr/>
        </p:nvPicPr>
        <p:blipFill rotWithShape="1">
          <a:blip r:embed="rId4">
            <a:alphaModFix/>
          </a:blip>
          <a:srcRect b="0" l="7857" r="10723" t="0"/>
          <a:stretch/>
        </p:blipFill>
        <p:spPr>
          <a:xfrm>
            <a:off x="6916375" y="1372800"/>
            <a:ext cx="2157999" cy="13869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0B399"/>
        </a:solidFill>
      </p:bgPr>
    </p:bg>
    <p:spTree>
      <p:nvGrpSpPr>
        <p:cNvPr id="280" name="Shape 280"/>
        <p:cNvGrpSpPr/>
        <p:nvPr/>
      </p:nvGrpSpPr>
      <p:grpSpPr>
        <a:xfrm>
          <a:off x="0" y="0"/>
          <a:ext cx="0" cy="0"/>
          <a:chOff x="0" y="0"/>
          <a:chExt cx="0" cy="0"/>
        </a:xfrm>
      </p:grpSpPr>
      <p:sp>
        <p:nvSpPr>
          <p:cNvPr id="281" name="Google Shape;281;p32"/>
          <p:cNvSpPr txBox="1"/>
          <p:nvPr>
            <p:ph type="title"/>
          </p:nvPr>
        </p:nvSpPr>
        <p:spPr>
          <a:xfrm>
            <a:off x="457200" y="445025"/>
            <a:ext cx="8229600" cy="523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800"/>
              <a:buNone/>
            </a:pPr>
            <a:r>
              <a:rPr lang="en"/>
              <a:t>Methodology: Data Collection &amp; Dataset</a:t>
            </a:r>
            <a:endParaRPr/>
          </a:p>
        </p:txBody>
      </p:sp>
      <p:sp>
        <p:nvSpPr>
          <p:cNvPr id="282" name="Google Shape;282;p32"/>
          <p:cNvSpPr/>
          <p:nvPr/>
        </p:nvSpPr>
        <p:spPr>
          <a:xfrm>
            <a:off x="6560338" y="3929037"/>
            <a:ext cx="2112300" cy="946500"/>
          </a:xfrm>
          <a:prstGeom prst="roundRect">
            <a:avLst>
              <a:gd fmla="val 16667" name="adj"/>
            </a:avLst>
          </a:pr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32"/>
          <p:cNvSpPr/>
          <p:nvPr/>
        </p:nvSpPr>
        <p:spPr>
          <a:xfrm>
            <a:off x="469313" y="3944543"/>
            <a:ext cx="2112300" cy="946500"/>
          </a:xfrm>
          <a:prstGeom prst="roundRect">
            <a:avLst>
              <a:gd fmla="val 16667" name="adj"/>
            </a:avLst>
          </a:prstGeom>
          <a:solidFill>
            <a:srgbClr val="E6E0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32"/>
          <p:cNvSpPr/>
          <p:nvPr/>
        </p:nvSpPr>
        <p:spPr>
          <a:xfrm>
            <a:off x="6560351" y="2757512"/>
            <a:ext cx="2112300" cy="946500"/>
          </a:xfrm>
          <a:prstGeom prst="roundRect">
            <a:avLst>
              <a:gd fmla="val 16667" name="adj"/>
            </a:avLst>
          </a:prstGeom>
          <a:solidFill>
            <a:srgbClr val="DAE7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32"/>
          <p:cNvSpPr/>
          <p:nvPr/>
        </p:nvSpPr>
        <p:spPr>
          <a:xfrm>
            <a:off x="469326" y="2773018"/>
            <a:ext cx="2112300" cy="946500"/>
          </a:xfrm>
          <a:prstGeom prst="roundRect">
            <a:avLst>
              <a:gd fmla="val 16667" name="adj"/>
            </a:avLst>
          </a:prstGeom>
          <a:solidFill>
            <a:srgbClr val="DAE7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32"/>
          <p:cNvSpPr/>
          <p:nvPr/>
        </p:nvSpPr>
        <p:spPr>
          <a:xfrm>
            <a:off x="6562388" y="1592937"/>
            <a:ext cx="2112300" cy="946500"/>
          </a:xfrm>
          <a:prstGeom prst="roundRect">
            <a:avLst>
              <a:gd fmla="val 16667" name="adj"/>
            </a:avLst>
          </a:prstGeom>
          <a:solidFill>
            <a:srgbClr val="E6E0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32"/>
          <p:cNvSpPr/>
          <p:nvPr/>
        </p:nvSpPr>
        <p:spPr>
          <a:xfrm>
            <a:off x="471363" y="1608443"/>
            <a:ext cx="2112300" cy="946500"/>
          </a:xfrm>
          <a:prstGeom prst="roundRect">
            <a:avLst>
              <a:gd fmla="val 16667" name="adj"/>
            </a:avLst>
          </a:pr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32"/>
          <p:cNvSpPr txBox="1"/>
          <p:nvPr/>
        </p:nvSpPr>
        <p:spPr>
          <a:xfrm>
            <a:off x="471375" y="3971750"/>
            <a:ext cx="2112300" cy="8367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None/>
            </a:pPr>
            <a:r>
              <a:rPr b="1" lang="en" sz="1800">
                <a:solidFill>
                  <a:schemeClr val="dk1"/>
                </a:solidFill>
              </a:rPr>
              <a:t>Departure/Arrival  Date/Time </a:t>
            </a:r>
            <a:endParaRPr b="1" i="0" sz="2300" u="none" cap="none" strike="noStrike">
              <a:solidFill>
                <a:srgbClr val="000000"/>
              </a:solidFill>
            </a:endParaRPr>
          </a:p>
        </p:txBody>
      </p:sp>
      <p:sp>
        <p:nvSpPr>
          <p:cNvPr id="289" name="Google Shape;289;p32"/>
          <p:cNvSpPr txBox="1"/>
          <p:nvPr/>
        </p:nvSpPr>
        <p:spPr>
          <a:xfrm>
            <a:off x="6644300" y="1638650"/>
            <a:ext cx="1965300" cy="8367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None/>
            </a:pPr>
            <a:r>
              <a:rPr b="1" lang="en" sz="1800">
                <a:solidFill>
                  <a:schemeClr val="dk1"/>
                </a:solidFill>
              </a:rPr>
              <a:t>Fares</a:t>
            </a:r>
            <a:endParaRPr b="1" i="0" sz="2300" u="none" cap="none" strike="noStrike">
              <a:solidFill>
                <a:srgbClr val="000000"/>
              </a:solidFill>
            </a:endParaRPr>
          </a:p>
        </p:txBody>
      </p:sp>
      <p:sp>
        <p:nvSpPr>
          <p:cNvPr id="290" name="Google Shape;290;p32"/>
          <p:cNvSpPr txBox="1"/>
          <p:nvPr/>
        </p:nvSpPr>
        <p:spPr>
          <a:xfrm>
            <a:off x="469225" y="1638650"/>
            <a:ext cx="2112300" cy="946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None/>
            </a:pPr>
            <a:r>
              <a:rPr b="1" lang="en" sz="1800">
                <a:solidFill>
                  <a:schemeClr val="dk1"/>
                </a:solidFill>
              </a:rPr>
              <a:t>Departure Arrival Locations</a:t>
            </a:r>
            <a:endParaRPr b="1" i="0" sz="2300" u="none" cap="none" strike="noStrike">
              <a:solidFill>
                <a:schemeClr val="dk1"/>
              </a:solidFill>
            </a:endParaRPr>
          </a:p>
        </p:txBody>
      </p:sp>
      <p:sp>
        <p:nvSpPr>
          <p:cNvPr id="291" name="Google Shape;291;p32"/>
          <p:cNvSpPr txBox="1"/>
          <p:nvPr/>
        </p:nvSpPr>
        <p:spPr>
          <a:xfrm>
            <a:off x="543025" y="2804506"/>
            <a:ext cx="1899600" cy="8367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None/>
            </a:pPr>
            <a:r>
              <a:rPr b="1" lang="en" sz="1800">
                <a:solidFill>
                  <a:schemeClr val="dk1"/>
                </a:solidFill>
              </a:rPr>
              <a:t>Flight Durations</a:t>
            </a:r>
            <a:endParaRPr b="1" i="0" sz="2300" u="none" cap="none" strike="noStrike">
              <a:solidFill>
                <a:srgbClr val="000000"/>
              </a:solidFill>
            </a:endParaRPr>
          </a:p>
        </p:txBody>
      </p:sp>
      <p:sp>
        <p:nvSpPr>
          <p:cNvPr id="292" name="Google Shape;292;p32"/>
          <p:cNvSpPr txBox="1"/>
          <p:nvPr/>
        </p:nvSpPr>
        <p:spPr>
          <a:xfrm>
            <a:off x="6644200" y="3971750"/>
            <a:ext cx="1965300" cy="8367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None/>
            </a:pPr>
            <a:r>
              <a:rPr b="1" lang="en" sz="1800">
                <a:solidFill>
                  <a:schemeClr val="dk1"/>
                </a:solidFill>
              </a:rPr>
              <a:t>Travel </a:t>
            </a:r>
            <a:r>
              <a:rPr b="1" lang="en" sz="1800">
                <a:solidFill>
                  <a:schemeClr val="dk1"/>
                </a:solidFill>
              </a:rPr>
              <a:t>c</a:t>
            </a:r>
            <a:r>
              <a:rPr b="1" lang="en" sz="1800">
                <a:solidFill>
                  <a:schemeClr val="dk1"/>
                </a:solidFill>
              </a:rPr>
              <a:t>lass Economy</a:t>
            </a:r>
            <a:endParaRPr b="1" i="0" sz="2300" u="none" cap="none" strike="noStrike">
              <a:solidFill>
                <a:schemeClr val="dk1"/>
              </a:solidFill>
            </a:endParaRPr>
          </a:p>
        </p:txBody>
      </p:sp>
      <p:sp>
        <p:nvSpPr>
          <p:cNvPr id="293" name="Google Shape;293;p32"/>
          <p:cNvSpPr txBox="1"/>
          <p:nvPr/>
        </p:nvSpPr>
        <p:spPr>
          <a:xfrm>
            <a:off x="6644300" y="2804500"/>
            <a:ext cx="1965300" cy="8367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1200"/>
              </a:spcBef>
              <a:spcAft>
                <a:spcPts val="1200"/>
              </a:spcAft>
              <a:buNone/>
            </a:pPr>
            <a:r>
              <a:rPr b="1" lang="en" sz="1800">
                <a:solidFill>
                  <a:schemeClr val="dk1"/>
                </a:solidFill>
              </a:rPr>
              <a:t>Stop stat</a:t>
            </a:r>
            <a:r>
              <a:rPr b="1" lang="en" sz="1800">
                <a:solidFill>
                  <a:schemeClr val="dk1"/>
                </a:solidFill>
              </a:rPr>
              <a:t>u</a:t>
            </a:r>
            <a:r>
              <a:rPr b="1" lang="en" sz="1800">
                <a:solidFill>
                  <a:schemeClr val="dk1"/>
                </a:solidFill>
              </a:rPr>
              <a:t>s</a:t>
            </a:r>
            <a:r>
              <a:rPr b="1" lang="en" sz="1800">
                <a:solidFill>
                  <a:schemeClr val="dk1"/>
                </a:solidFill>
              </a:rPr>
              <a:t> None</a:t>
            </a:r>
            <a:endParaRPr b="1" i="0" sz="2300" u="none" cap="none" strike="noStrike">
              <a:solidFill>
                <a:srgbClr val="000000"/>
              </a:solidFill>
            </a:endParaRPr>
          </a:p>
        </p:txBody>
      </p:sp>
      <p:grpSp>
        <p:nvGrpSpPr>
          <p:cNvPr id="294" name="Google Shape;294;p32"/>
          <p:cNvGrpSpPr/>
          <p:nvPr/>
        </p:nvGrpSpPr>
        <p:grpSpPr>
          <a:xfrm>
            <a:off x="2583663" y="2081693"/>
            <a:ext cx="3761950" cy="2657229"/>
            <a:chOff x="2366850" y="1730593"/>
            <a:chExt cx="3761950" cy="2657229"/>
          </a:xfrm>
        </p:grpSpPr>
        <p:sp>
          <p:nvSpPr>
            <p:cNvPr id="295" name="Google Shape;295;p32"/>
            <p:cNvSpPr/>
            <p:nvPr/>
          </p:nvSpPr>
          <p:spPr>
            <a:xfrm rot="138126">
              <a:off x="4355713" y="3132662"/>
              <a:ext cx="1244319" cy="1207635"/>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32"/>
            <p:cNvSpPr/>
            <p:nvPr/>
          </p:nvSpPr>
          <p:spPr>
            <a:xfrm rot="138126">
              <a:off x="4816690" y="2146283"/>
              <a:ext cx="843234" cy="1443350"/>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solidFill>
              <a:srgbClr val="DAE7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32"/>
            <p:cNvSpPr/>
            <p:nvPr/>
          </p:nvSpPr>
          <p:spPr>
            <a:xfrm rot="138253">
              <a:off x="3952807" y="1789322"/>
              <a:ext cx="1449465" cy="840754"/>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solidFill>
              <a:srgbClr val="E6E0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32"/>
            <p:cNvSpPr/>
            <p:nvPr/>
          </p:nvSpPr>
          <p:spPr>
            <a:xfrm rot="138126">
              <a:off x="3103867" y="1806089"/>
              <a:ext cx="1245240" cy="1219109"/>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solidFill>
              <a:srgbClr val="FFF9D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32"/>
            <p:cNvSpPr/>
            <p:nvPr/>
          </p:nvSpPr>
          <p:spPr>
            <a:xfrm rot="138126">
              <a:off x="3041825" y="2563811"/>
              <a:ext cx="846844" cy="1581487"/>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solidFill>
              <a:srgbClr val="DAE7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0" name="Google Shape;300;p32"/>
            <p:cNvCxnSpPr>
              <a:stCxn id="287" idx="3"/>
            </p:cNvCxnSpPr>
            <p:nvPr/>
          </p:nvCxnSpPr>
          <p:spPr>
            <a:xfrm>
              <a:off x="2366850" y="1730593"/>
              <a:ext cx="1649700" cy="314400"/>
            </a:xfrm>
            <a:prstGeom prst="curvedConnector3">
              <a:avLst>
                <a:gd fmla="val 50000" name="adj1"/>
              </a:avLst>
            </a:prstGeom>
            <a:noFill/>
            <a:ln cap="flat" cmpd="sng" w="38100">
              <a:solidFill>
                <a:srgbClr val="808080"/>
              </a:solidFill>
              <a:prstDash val="solid"/>
              <a:round/>
              <a:headEnd len="sm" w="sm" type="none"/>
              <a:tailEnd len="sm" w="sm" type="none"/>
            </a:ln>
          </p:spPr>
        </p:cxnSp>
        <p:cxnSp>
          <p:nvCxnSpPr>
            <p:cNvPr id="301" name="Google Shape;301;p32"/>
            <p:cNvCxnSpPr/>
            <p:nvPr/>
          </p:nvCxnSpPr>
          <p:spPr>
            <a:xfrm>
              <a:off x="2583638" y="3235025"/>
              <a:ext cx="966900" cy="600"/>
            </a:xfrm>
            <a:prstGeom prst="curvedConnector3">
              <a:avLst>
                <a:gd fmla="val 50000" name="adj1"/>
              </a:avLst>
            </a:prstGeom>
            <a:noFill/>
            <a:ln cap="flat" cmpd="sng" w="38100">
              <a:solidFill>
                <a:srgbClr val="808080"/>
              </a:solidFill>
              <a:prstDash val="solid"/>
              <a:round/>
              <a:headEnd len="sm" w="sm" type="none"/>
              <a:tailEnd len="sm" w="sm" type="none"/>
            </a:ln>
          </p:spPr>
        </p:cxnSp>
        <p:cxnSp>
          <p:nvCxnSpPr>
            <p:cNvPr id="302" name="Google Shape;302;p32"/>
            <p:cNvCxnSpPr/>
            <p:nvPr/>
          </p:nvCxnSpPr>
          <p:spPr>
            <a:xfrm flipH="1" rot="10800000">
              <a:off x="2583650" y="4073350"/>
              <a:ext cx="1214100" cy="18900"/>
            </a:xfrm>
            <a:prstGeom prst="curvedConnector3">
              <a:avLst>
                <a:gd fmla="val 50000" name="adj1"/>
              </a:avLst>
            </a:prstGeom>
            <a:noFill/>
            <a:ln cap="flat" cmpd="sng" w="38100">
              <a:solidFill>
                <a:srgbClr val="808080"/>
              </a:solidFill>
              <a:prstDash val="solid"/>
              <a:round/>
              <a:headEnd len="sm" w="sm" type="none"/>
              <a:tailEnd len="sm" w="sm" type="none"/>
            </a:ln>
          </p:spPr>
        </p:cxnSp>
        <p:cxnSp>
          <p:nvCxnSpPr>
            <p:cNvPr id="303" name="Google Shape;303;p32"/>
            <p:cNvCxnSpPr/>
            <p:nvPr/>
          </p:nvCxnSpPr>
          <p:spPr>
            <a:xfrm rot="10800000">
              <a:off x="4645900" y="2051355"/>
              <a:ext cx="1482900" cy="0"/>
            </a:xfrm>
            <a:prstGeom prst="straightConnector1">
              <a:avLst/>
            </a:prstGeom>
            <a:noFill/>
            <a:ln cap="flat" cmpd="sng" w="38100">
              <a:solidFill>
                <a:srgbClr val="808080"/>
              </a:solidFill>
              <a:prstDash val="solid"/>
              <a:round/>
              <a:headEnd len="sm" w="sm" type="none"/>
              <a:tailEnd len="sm" w="sm" type="none"/>
            </a:ln>
          </p:spPr>
        </p:cxnSp>
        <p:cxnSp>
          <p:nvCxnSpPr>
            <p:cNvPr id="304" name="Google Shape;304;p32"/>
            <p:cNvCxnSpPr/>
            <p:nvPr/>
          </p:nvCxnSpPr>
          <p:spPr>
            <a:xfrm rot="10800000">
              <a:off x="5184400" y="3073357"/>
              <a:ext cx="944400" cy="0"/>
            </a:xfrm>
            <a:prstGeom prst="straightConnector1">
              <a:avLst/>
            </a:prstGeom>
            <a:noFill/>
            <a:ln cap="flat" cmpd="sng" w="38100">
              <a:solidFill>
                <a:srgbClr val="808080"/>
              </a:solidFill>
              <a:prstDash val="solid"/>
              <a:round/>
              <a:headEnd len="sm" w="sm" type="none"/>
              <a:tailEnd len="sm" w="sm" type="none"/>
            </a:ln>
          </p:spPr>
        </p:cxnSp>
        <p:cxnSp>
          <p:nvCxnSpPr>
            <p:cNvPr id="305" name="Google Shape;305;p32"/>
            <p:cNvCxnSpPr/>
            <p:nvPr/>
          </p:nvCxnSpPr>
          <p:spPr>
            <a:xfrm rot="10800000">
              <a:off x="4655500" y="4095359"/>
              <a:ext cx="1473300" cy="0"/>
            </a:xfrm>
            <a:prstGeom prst="straightConnector1">
              <a:avLst/>
            </a:prstGeom>
            <a:noFill/>
            <a:ln cap="flat" cmpd="sng" w="38100">
              <a:solidFill>
                <a:srgbClr val="808080"/>
              </a:solidFill>
              <a:prstDash val="solid"/>
              <a:round/>
              <a:headEnd len="sm" w="sm" type="none"/>
              <a:tailEnd len="sm" w="sm" type="none"/>
            </a:ln>
          </p:spPr>
        </p:cxnSp>
        <p:sp>
          <p:nvSpPr>
            <p:cNvPr id="306" name="Google Shape;306;p32"/>
            <p:cNvSpPr/>
            <p:nvPr/>
          </p:nvSpPr>
          <p:spPr>
            <a:xfrm rot="138126">
              <a:off x="3308576" y="3518581"/>
              <a:ext cx="1429775" cy="840866"/>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solidFill>
              <a:srgbClr val="E6E0D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7" name="Google Shape;307;p32"/>
            <p:cNvGrpSpPr/>
            <p:nvPr/>
          </p:nvGrpSpPr>
          <p:grpSpPr>
            <a:xfrm rot="138086">
              <a:off x="3874830" y="2605481"/>
              <a:ext cx="941774" cy="934405"/>
              <a:chOff x="3718400" y="1982875"/>
              <a:chExt cx="1711246" cy="1703423"/>
            </a:xfrm>
          </p:grpSpPr>
          <p:sp>
            <p:nvSpPr>
              <p:cNvPr id="308" name="Google Shape;308;p32"/>
              <p:cNvSpPr/>
              <p:nvPr/>
            </p:nvSpPr>
            <p:spPr>
              <a:xfrm>
                <a:off x="4437530" y="3491325"/>
                <a:ext cx="292427" cy="194973"/>
              </a:xfrm>
              <a:custGeom>
                <a:rect b="b" l="l" r="r" t="t"/>
                <a:pathLst>
                  <a:path extrusionOk="0" h="2939" w="4408">
                    <a:moveTo>
                      <a:pt x="1" y="1"/>
                    </a:moveTo>
                    <a:lnTo>
                      <a:pt x="1" y="853"/>
                    </a:lnTo>
                    <a:cubicBezTo>
                      <a:pt x="1" y="1999"/>
                      <a:pt x="941" y="2939"/>
                      <a:pt x="2116" y="2939"/>
                    </a:cubicBezTo>
                    <a:lnTo>
                      <a:pt x="2322" y="2939"/>
                    </a:lnTo>
                    <a:cubicBezTo>
                      <a:pt x="3467" y="2939"/>
                      <a:pt x="4408" y="1999"/>
                      <a:pt x="4408" y="853"/>
                    </a:cubicBezTo>
                    <a:lnTo>
                      <a:pt x="4408"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32"/>
              <p:cNvSpPr/>
              <p:nvPr/>
            </p:nvSpPr>
            <p:spPr>
              <a:xfrm>
                <a:off x="4476538" y="3310083"/>
                <a:ext cx="9818" cy="181307"/>
              </a:xfrm>
              <a:custGeom>
                <a:rect b="b" l="l" r="r" t="t"/>
                <a:pathLst>
                  <a:path extrusionOk="0" fill="none" h="2733" w="148">
                    <a:moveTo>
                      <a:pt x="147" y="2733"/>
                    </a:moveTo>
                    <a:lnTo>
                      <a:pt x="1" y="1"/>
                    </a:lnTo>
                  </a:path>
                </a:pathLst>
              </a:custGeom>
              <a:noFill/>
              <a:ln cap="flat" cmpd="sng" w="9550">
                <a:solidFill>
                  <a:schemeClr val="accent5"/>
                </a:solidFill>
                <a:prstDash val="solid"/>
                <a:miter lim="2937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32"/>
              <p:cNvSpPr/>
              <p:nvPr/>
            </p:nvSpPr>
            <p:spPr>
              <a:xfrm>
                <a:off x="4692874" y="3335425"/>
                <a:ext cx="9818" cy="181307"/>
              </a:xfrm>
              <a:custGeom>
                <a:rect b="b" l="l" r="r" t="t"/>
                <a:pathLst>
                  <a:path extrusionOk="0" fill="none" h="2733" w="148">
                    <a:moveTo>
                      <a:pt x="0" y="2733"/>
                    </a:moveTo>
                    <a:lnTo>
                      <a:pt x="147" y="1"/>
                    </a:lnTo>
                  </a:path>
                </a:pathLst>
              </a:custGeom>
              <a:noFill/>
              <a:ln cap="flat" cmpd="sng" w="9550">
                <a:solidFill>
                  <a:schemeClr val="accent5"/>
                </a:solidFill>
                <a:prstDash val="solid"/>
                <a:miter lim="29377"/>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32"/>
              <p:cNvSpPr/>
              <p:nvPr/>
            </p:nvSpPr>
            <p:spPr>
              <a:xfrm>
                <a:off x="3718400" y="1994617"/>
                <a:ext cx="767952" cy="1315522"/>
              </a:xfrm>
              <a:custGeom>
                <a:rect b="b" l="l" r="r" t="t"/>
                <a:pathLst>
                  <a:path extrusionOk="0" h="19830" w="11576">
                    <a:moveTo>
                      <a:pt x="10841" y="264"/>
                    </a:moveTo>
                    <a:cubicBezTo>
                      <a:pt x="11076" y="118"/>
                      <a:pt x="11311" y="29"/>
                      <a:pt x="11575" y="0"/>
                    </a:cubicBezTo>
                    <a:cubicBezTo>
                      <a:pt x="7609" y="764"/>
                      <a:pt x="3820" y="4407"/>
                      <a:pt x="3761" y="8755"/>
                    </a:cubicBezTo>
                    <a:cubicBezTo>
                      <a:pt x="3673" y="14571"/>
                      <a:pt x="9313" y="18860"/>
                      <a:pt x="10694" y="19830"/>
                    </a:cubicBezTo>
                    <a:cubicBezTo>
                      <a:pt x="1" y="6081"/>
                      <a:pt x="10841" y="264"/>
                      <a:pt x="10841" y="264"/>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32"/>
              <p:cNvSpPr/>
              <p:nvPr/>
            </p:nvSpPr>
            <p:spPr>
              <a:xfrm>
                <a:off x="4028276" y="1982875"/>
                <a:ext cx="547703" cy="1331178"/>
              </a:xfrm>
              <a:custGeom>
                <a:rect b="b" l="l" r="r" t="t"/>
                <a:pathLst>
                  <a:path extrusionOk="0" h="20066" w="8256">
                    <a:moveTo>
                      <a:pt x="6758" y="20066"/>
                    </a:moveTo>
                    <a:lnTo>
                      <a:pt x="7727" y="20066"/>
                    </a:lnTo>
                    <a:cubicBezTo>
                      <a:pt x="4055" y="6376"/>
                      <a:pt x="8050" y="89"/>
                      <a:pt x="8050" y="89"/>
                    </a:cubicBezTo>
                    <a:cubicBezTo>
                      <a:pt x="8109" y="60"/>
                      <a:pt x="8197" y="30"/>
                      <a:pt x="8256" y="1"/>
                    </a:cubicBezTo>
                    <a:cubicBezTo>
                      <a:pt x="7903" y="1"/>
                      <a:pt x="7521" y="30"/>
                      <a:pt x="7169" y="89"/>
                    </a:cubicBezTo>
                    <a:lnTo>
                      <a:pt x="7404" y="60"/>
                    </a:lnTo>
                    <a:cubicBezTo>
                      <a:pt x="1" y="5818"/>
                      <a:pt x="6199" y="18920"/>
                      <a:pt x="6758" y="20066"/>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32"/>
              <p:cNvSpPr/>
              <p:nvPr/>
            </p:nvSpPr>
            <p:spPr>
              <a:xfrm>
                <a:off x="4632438" y="1986789"/>
                <a:ext cx="555531" cy="1329188"/>
              </a:xfrm>
              <a:custGeom>
                <a:rect b="b" l="l" r="r" t="t"/>
                <a:pathLst>
                  <a:path extrusionOk="0" h="20036" w="8374">
                    <a:moveTo>
                      <a:pt x="1" y="20036"/>
                    </a:moveTo>
                    <a:lnTo>
                      <a:pt x="970" y="20036"/>
                    </a:lnTo>
                    <a:cubicBezTo>
                      <a:pt x="1616" y="18890"/>
                      <a:pt x="8373" y="6111"/>
                      <a:pt x="1176" y="206"/>
                    </a:cubicBezTo>
                    <a:lnTo>
                      <a:pt x="1235" y="206"/>
                    </a:lnTo>
                    <a:cubicBezTo>
                      <a:pt x="853" y="118"/>
                      <a:pt x="441" y="30"/>
                      <a:pt x="59" y="1"/>
                    </a:cubicBezTo>
                    <a:lnTo>
                      <a:pt x="89" y="1"/>
                    </a:lnTo>
                    <a:cubicBezTo>
                      <a:pt x="3173" y="5994"/>
                      <a:pt x="177" y="19272"/>
                      <a:pt x="1" y="20036"/>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32"/>
              <p:cNvSpPr/>
              <p:nvPr/>
            </p:nvSpPr>
            <p:spPr>
              <a:xfrm>
                <a:off x="4749396" y="2021883"/>
                <a:ext cx="680250" cy="1288256"/>
              </a:xfrm>
              <a:custGeom>
                <a:rect b="b" l="l" r="r" t="t"/>
                <a:pathLst>
                  <a:path extrusionOk="0" h="19419" w="10254">
                    <a:moveTo>
                      <a:pt x="0" y="19419"/>
                    </a:moveTo>
                    <a:cubicBezTo>
                      <a:pt x="1440" y="18361"/>
                      <a:pt x="6816" y="14013"/>
                      <a:pt x="6992" y="8608"/>
                    </a:cubicBezTo>
                    <a:cubicBezTo>
                      <a:pt x="7110" y="4730"/>
                      <a:pt x="4054" y="1293"/>
                      <a:pt x="500" y="0"/>
                    </a:cubicBezTo>
                    <a:cubicBezTo>
                      <a:pt x="1763" y="794"/>
                      <a:pt x="10253" y="6992"/>
                      <a:pt x="0" y="19419"/>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32"/>
              <p:cNvSpPr/>
              <p:nvPr/>
            </p:nvSpPr>
            <p:spPr>
              <a:xfrm>
                <a:off x="3718400" y="1988713"/>
                <a:ext cx="801056" cy="1325341"/>
              </a:xfrm>
              <a:custGeom>
                <a:rect b="b" l="l" r="r" t="t"/>
                <a:pathLst>
                  <a:path extrusionOk="0" h="19978" w="12075">
                    <a:moveTo>
                      <a:pt x="11429" y="19978"/>
                    </a:moveTo>
                    <a:cubicBezTo>
                      <a:pt x="10870" y="18832"/>
                      <a:pt x="4672" y="5700"/>
                      <a:pt x="12075" y="1"/>
                    </a:cubicBezTo>
                    <a:lnTo>
                      <a:pt x="11840" y="30"/>
                    </a:lnTo>
                    <a:lnTo>
                      <a:pt x="11605" y="60"/>
                    </a:lnTo>
                    <a:cubicBezTo>
                      <a:pt x="11340" y="118"/>
                      <a:pt x="11076" y="207"/>
                      <a:pt x="10870" y="324"/>
                    </a:cubicBezTo>
                    <a:cubicBezTo>
                      <a:pt x="10870" y="324"/>
                      <a:pt x="1" y="6141"/>
                      <a:pt x="10694" y="19919"/>
                    </a:cubicBezTo>
                    <a:lnTo>
                      <a:pt x="10753" y="19978"/>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32"/>
              <p:cNvSpPr/>
              <p:nvPr/>
            </p:nvSpPr>
            <p:spPr>
              <a:xfrm>
                <a:off x="4696788" y="1998465"/>
                <a:ext cx="732858" cy="1319503"/>
              </a:xfrm>
              <a:custGeom>
                <a:rect b="b" l="l" r="r" t="t"/>
                <a:pathLst>
                  <a:path extrusionOk="0" h="19890" w="11047">
                    <a:moveTo>
                      <a:pt x="206" y="30"/>
                    </a:moveTo>
                    <a:cubicBezTo>
                      <a:pt x="7403" y="5964"/>
                      <a:pt x="646" y="18714"/>
                      <a:pt x="0" y="19860"/>
                    </a:cubicBezTo>
                    <a:lnTo>
                      <a:pt x="646" y="19860"/>
                    </a:lnTo>
                    <a:lnTo>
                      <a:pt x="646" y="19889"/>
                    </a:lnTo>
                    <a:lnTo>
                      <a:pt x="793" y="19772"/>
                    </a:lnTo>
                    <a:cubicBezTo>
                      <a:pt x="11046" y="7345"/>
                      <a:pt x="2556" y="1147"/>
                      <a:pt x="1322" y="353"/>
                    </a:cubicBezTo>
                    <a:cubicBezTo>
                      <a:pt x="970" y="236"/>
                      <a:pt x="617" y="118"/>
                      <a:pt x="265" y="30"/>
                    </a:cubicBezTo>
                    <a:cubicBezTo>
                      <a:pt x="176" y="1"/>
                      <a:pt x="206" y="30"/>
                      <a:pt x="206" y="3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32"/>
              <p:cNvSpPr/>
              <p:nvPr/>
            </p:nvSpPr>
            <p:spPr>
              <a:xfrm>
                <a:off x="4297220" y="1984865"/>
                <a:ext cx="545779" cy="1329188"/>
              </a:xfrm>
              <a:custGeom>
                <a:rect b="b" l="l" r="r" t="t"/>
                <a:pathLst>
                  <a:path extrusionOk="0" h="20036" w="8227">
                    <a:moveTo>
                      <a:pt x="3673" y="20036"/>
                    </a:moveTo>
                    <a:lnTo>
                      <a:pt x="5054" y="20036"/>
                    </a:lnTo>
                    <a:cubicBezTo>
                      <a:pt x="5230" y="19272"/>
                      <a:pt x="8226" y="6023"/>
                      <a:pt x="5142" y="30"/>
                    </a:cubicBezTo>
                    <a:lnTo>
                      <a:pt x="5112" y="30"/>
                    </a:lnTo>
                    <a:cubicBezTo>
                      <a:pt x="4907" y="0"/>
                      <a:pt x="4701" y="0"/>
                      <a:pt x="4466" y="0"/>
                    </a:cubicBezTo>
                    <a:lnTo>
                      <a:pt x="4231" y="0"/>
                    </a:lnTo>
                    <a:cubicBezTo>
                      <a:pt x="4143" y="0"/>
                      <a:pt x="4055" y="30"/>
                      <a:pt x="3996" y="88"/>
                    </a:cubicBezTo>
                    <a:cubicBezTo>
                      <a:pt x="3996" y="88"/>
                      <a:pt x="1" y="6375"/>
                      <a:pt x="3673" y="20036"/>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32"/>
              <p:cNvSpPr/>
              <p:nvPr/>
            </p:nvSpPr>
            <p:spPr>
              <a:xfrm>
                <a:off x="4373246" y="3271141"/>
                <a:ext cx="421060" cy="95530"/>
              </a:xfrm>
              <a:custGeom>
                <a:rect b="b" l="l" r="r" t="t"/>
                <a:pathLst>
                  <a:path extrusionOk="0" h="1440" w="6347">
                    <a:moveTo>
                      <a:pt x="5318" y="1440"/>
                    </a:moveTo>
                    <a:lnTo>
                      <a:pt x="1058" y="1381"/>
                    </a:lnTo>
                    <a:lnTo>
                      <a:pt x="1" y="0"/>
                    </a:lnTo>
                    <a:lnTo>
                      <a:pt x="6346" y="88"/>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9" name="Google Shape;319;p32"/>
            <p:cNvSpPr txBox="1"/>
            <p:nvPr/>
          </p:nvSpPr>
          <p:spPr>
            <a:xfrm>
              <a:off x="4341274" y="2060832"/>
              <a:ext cx="944400" cy="297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none" cap="none" strike="noStrike">
                  <a:solidFill>
                    <a:schemeClr val="lt1"/>
                  </a:solidFill>
                  <a:latin typeface="Fira Sans Extra Condensed"/>
                  <a:ea typeface="Fira Sans Extra Condensed"/>
                  <a:cs typeface="Fira Sans Extra Condensed"/>
                  <a:sym typeface="Fira Sans Extra Condensed"/>
                </a:rPr>
                <a:t>01</a:t>
              </a:r>
              <a:endParaRPr b="1" i="0" sz="1600" u="none" cap="none" strike="noStrike">
                <a:solidFill>
                  <a:schemeClr val="lt1"/>
                </a:solidFill>
                <a:latin typeface="Fira Sans Extra Condensed"/>
                <a:ea typeface="Fira Sans Extra Condensed"/>
                <a:cs typeface="Fira Sans Extra Condensed"/>
                <a:sym typeface="Fira Sans Extra Condensed"/>
              </a:endParaRPr>
            </a:p>
          </p:txBody>
        </p:sp>
        <p:sp>
          <p:nvSpPr>
            <p:cNvPr id="320" name="Google Shape;320;p32"/>
            <p:cNvSpPr txBox="1"/>
            <p:nvPr/>
          </p:nvSpPr>
          <p:spPr>
            <a:xfrm>
              <a:off x="4939546" y="2866842"/>
              <a:ext cx="861300" cy="297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none" cap="none" strike="noStrike">
                  <a:solidFill>
                    <a:schemeClr val="lt1"/>
                  </a:solidFill>
                  <a:latin typeface="Fira Sans Extra Condensed"/>
                  <a:ea typeface="Fira Sans Extra Condensed"/>
                  <a:cs typeface="Fira Sans Extra Condensed"/>
                  <a:sym typeface="Fira Sans Extra Condensed"/>
                </a:rPr>
                <a:t>02</a:t>
              </a:r>
              <a:endParaRPr b="1" i="0" sz="1600" u="none" cap="none" strike="noStrike">
                <a:solidFill>
                  <a:schemeClr val="lt1"/>
                </a:solidFill>
                <a:latin typeface="Fira Sans Extra Condensed"/>
                <a:ea typeface="Fira Sans Extra Condensed"/>
                <a:cs typeface="Fira Sans Extra Condensed"/>
                <a:sym typeface="Fira Sans Extra Condensed"/>
              </a:endParaRPr>
            </a:p>
          </p:txBody>
        </p:sp>
        <p:sp>
          <p:nvSpPr>
            <p:cNvPr id="321" name="Google Shape;321;p32"/>
            <p:cNvSpPr txBox="1"/>
            <p:nvPr/>
          </p:nvSpPr>
          <p:spPr>
            <a:xfrm>
              <a:off x="2894393" y="2866842"/>
              <a:ext cx="861300" cy="297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none" cap="none" strike="noStrike">
                  <a:solidFill>
                    <a:schemeClr val="lt1"/>
                  </a:solidFill>
                  <a:latin typeface="Fira Sans Extra Condensed"/>
                  <a:ea typeface="Fira Sans Extra Condensed"/>
                  <a:cs typeface="Fira Sans Extra Condensed"/>
                  <a:sym typeface="Fira Sans Extra Condensed"/>
                </a:rPr>
                <a:t>05</a:t>
              </a:r>
              <a:endParaRPr b="1" i="0" sz="1600" u="none" cap="none" strike="noStrike">
                <a:solidFill>
                  <a:schemeClr val="lt1"/>
                </a:solidFill>
                <a:latin typeface="Fira Sans Extra Condensed"/>
                <a:ea typeface="Fira Sans Extra Condensed"/>
                <a:cs typeface="Fira Sans Extra Condensed"/>
                <a:sym typeface="Fira Sans Extra Condensed"/>
              </a:endParaRPr>
            </a:p>
          </p:txBody>
        </p:sp>
        <p:sp>
          <p:nvSpPr>
            <p:cNvPr id="322" name="Google Shape;322;p32"/>
            <p:cNvSpPr txBox="1"/>
            <p:nvPr/>
          </p:nvSpPr>
          <p:spPr>
            <a:xfrm>
              <a:off x="3403633" y="3711787"/>
              <a:ext cx="941700" cy="297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none" cap="none" strike="noStrike">
                  <a:solidFill>
                    <a:schemeClr val="lt1"/>
                  </a:solidFill>
                  <a:latin typeface="Fira Sans Extra Condensed"/>
                  <a:ea typeface="Fira Sans Extra Condensed"/>
                  <a:cs typeface="Fira Sans Extra Condensed"/>
                  <a:sym typeface="Fira Sans Extra Condensed"/>
                </a:rPr>
                <a:t>04</a:t>
              </a:r>
              <a:endParaRPr b="1" i="0" sz="1600" u="none" cap="none" strike="noStrike">
                <a:solidFill>
                  <a:schemeClr val="lt1"/>
                </a:solidFill>
                <a:latin typeface="Fira Sans Extra Condensed"/>
                <a:ea typeface="Fira Sans Extra Condensed"/>
                <a:cs typeface="Fira Sans Extra Condensed"/>
                <a:sym typeface="Fira Sans Extra Condensed"/>
              </a:endParaRPr>
            </a:p>
          </p:txBody>
        </p:sp>
        <p:sp>
          <p:nvSpPr>
            <p:cNvPr id="323" name="Google Shape;323;p32"/>
            <p:cNvSpPr txBox="1"/>
            <p:nvPr/>
          </p:nvSpPr>
          <p:spPr>
            <a:xfrm>
              <a:off x="4424164" y="3711787"/>
              <a:ext cx="861300" cy="297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none" cap="none" strike="noStrike">
                  <a:solidFill>
                    <a:schemeClr val="lt1"/>
                  </a:solidFill>
                  <a:latin typeface="Fira Sans Extra Condensed"/>
                  <a:ea typeface="Fira Sans Extra Condensed"/>
                  <a:cs typeface="Fira Sans Extra Condensed"/>
                  <a:sym typeface="Fira Sans Extra Condensed"/>
                </a:rPr>
                <a:t>03</a:t>
              </a:r>
              <a:endParaRPr b="1" i="0" sz="1600" u="none" cap="none" strike="noStrike">
                <a:solidFill>
                  <a:schemeClr val="lt1"/>
                </a:solidFill>
                <a:latin typeface="Fira Sans Extra Condensed"/>
                <a:ea typeface="Fira Sans Extra Condensed"/>
                <a:cs typeface="Fira Sans Extra Condensed"/>
                <a:sym typeface="Fira Sans Extra Condensed"/>
              </a:endParaRPr>
            </a:p>
          </p:txBody>
        </p:sp>
        <p:sp>
          <p:nvSpPr>
            <p:cNvPr id="324" name="Google Shape;324;p32"/>
            <p:cNvSpPr txBox="1"/>
            <p:nvPr/>
          </p:nvSpPr>
          <p:spPr>
            <a:xfrm>
              <a:off x="3295259" y="2060832"/>
              <a:ext cx="862500" cy="297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none" cap="none" strike="noStrike">
                  <a:solidFill>
                    <a:schemeClr val="lt1"/>
                  </a:solidFill>
                  <a:latin typeface="Fira Sans Extra Condensed"/>
                  <a:ea typeface="Fira Sans Extra Condensed"/>
                  <a:cs typeface="Fira Sans Extra Condensed"/>
                  <a:sym typeface="Fira Sans Extra Condensed"/>
                </a:rPr>
                <a:t>0</a:t>
              </a:r>
              <a:r>
                <a:rPr b="1" i="0" lang="en" sz="1600" u="none" cap="none" strike="noStrike">
                  <a:solidFill>
                    <a:schemeClr val="lt1"/>
                  </a:solidFill>
                  <a:latin typeface="Fira Sans Extra Condensed"/>
                  <a:ea typeface="Fira Sans Extra Condensed"/>
                  <a:cs typeface="Fira Sans Extra Condensed"/>
                  <a:sym typeface="Fira Sans Extra Condensed"/>
                </a:rPr>
                <a:t>6</a:t>
              </a:r>
              <a:endParaRPr b="1" i="0" sz="1600" u="none" cap="none" strike="noStrike">
                <a:solidFill>
                  <a:schemeClr val="lt1"/>
                </a:solidFill>
                <a:latin typeface="Fira Sans Extra Condensed"/>
                <a:ea typeface="Fira Sans Extra Condensed"/>
                <a:cs typeface="Fira Sans Extra Condensed"/>
                <a:sym typeface="Fira Sans Extra Condensed"/>
              </a:endParaRPr>
            </a:p>
          </p:txBody>
        </p:sp>
      </p:grpSp>
      <p:sp>
        <p:nvSpPr>
          <p:cNvPr id="325" name="Google Shape;325;p32"/>
          <p:cNvSpPr txBox="1"/>
          <p:nvPr/>
        </p:nvSpPr>
        <p:spPr>
          <a:xfrm>
            <a:off x="2414700" y="968825"/>
            <a:ext cx="4314600" cy="57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b="1" lang="en" sz="2000">
                <a:solidFill>
                  <a:schemeClr val="dk1"/>
                </a:solidFill>
              </a:rPr>
              <a:t>By</a:t>
            </a:r>
            <a:r>
              <a:rPr b="1" lang="en" sz="1100">
                <a:solidFill>
                  <a:schemeClr val="dk1"/>
                </a:solidFill>
              </a:rPr>
              <a:t> </a:t>
            </a:r>
            <a:r>
              <a:rPr b="1" lang="en" sz="2100">
                <a:solidFill>
                  <a:schemeClr val="dk1"/>
                </a:solidFill>
              </a:rPr>
              <a:t>Amadeus API</a:t>
            </a:r>
            <a:endParaRPr i="0" sz="2200" u="none" cap="none" strike="noStrike">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CE4C9"/>
        </a:solidFill>
      </p:bgPr>
    </p:bg>
    <p:spTree>
      <p:nvGrpSpPr>
        <p:cNvPr id="329" name="Shape 329"/>
        <p:cNvGrpSpPr/>
        <p:nvPr/>
      </p:nvGrpSpPr>
      <p:grpSpPr>
        <a:xfrm>
          <a:off x="0" y="0"/>
          <a:ext cx="0" cy="0"/>
          <a:chOff x="0" y="0"/>
          <a:chExt cx="0" cy="0"/>
        </a:xfrm>
      </p:grpSpPr>
      <p:pic>
        <p:nvPicPr>
          <p:cNvPr id="330" name="Google Shape;330;p33"/>
          <p:cNvPicPr preferRelativeResize="0"/>
          <p:nvPr/>
        </p:nvPicPr>
        <p:blipFill>
          <a:blip r:embed="rId3">
            <a:alphaModFix/>
          </a:blip>
          <a:stretch>
            <a:fillRect/>
          </a:stretch>
        </p:blipFill>
        <p:spPr>
          <a:xfrm>
            <a:off x="393400" y="604048"/>
            <a:ext cx="5848299" cy="4146052"/>
          </a:xfrm>
          <a:prstGeom prst="rect">
            <a:avLst/>
          </a:prstGeom>
          <a:noFill/>
          <a:ln>
            <a:noFill/>
          </a:ln>
        </p:spPr>
      </p:pic>
      <p:pic>
        <p:nvPicPr>
          <p:cNvPr id="331" name="Google Shape;331;p33"/>
          <p:cNvPicPr preferRelativeResize="0"/>
          <p:nvPr/>
        </p:nvPicPr>
        <p:blipFill>
          <a:blip r:embed="rId4">
            <a:alphaModFix/>
          </a:blip>
          <a:stretch>
            <a:fillRect/>
          </a:stretch>
        </p:blipFill>
        <p:spPr>
          <a:xfrm>
            <a:off x="393400" y="568150"/>
            <a:ext cx="5848299" cy="4181951"/>
          </a:xfrm>
          <a:prstGeom prst="rect">
            <a:avLst/>
          </a:prstGeom>
          <a:noFill/>
          <a:ln>
            <a:noFill/>
          </a:ln>
        </p:spPr>
      </p:pic>
      <p:grpSp>
        <p:nvGrpSpPr>
          <p:cNvPr id="332" name="Google Shape;332;p33"/>
          <p:cNvGrpSpPr/>
          <p:nvPr/>
        </p:nvGrpSpPr>
        <p:grpSpPr>
          <a:xfrm>
            <a:off x="6779936" y="1071990"/>
            <a:ext cx="4572014" cy="4297685"/>
            <a:chOff x="6015523" y="3714217"/>
            <a:chExt cx="557665" cy="516387"/>
          </a:xfrm>
        </p:grpSpPr>
        <p:grpSp>
          <p:nvGrpSpPr>
            <p:cNvPr id="333" name="Google Shape;333;p33"/>
            <p:cNvGrpSpPr/>
            <p:nvPr/>
          </p:nvGrpSpPr>
          <p:grpSpPr>
            <a:xfrm>
              <a:off x="6036093" y="3716980"/>
              <a:ext cx="529822" cy="510480"/>
              <a:chOff x="3148311" y="-545634"/>
              <a:chExt cx="1006118" cy="969573"/>
            </a:xfrm>
          </p:grpSpPr>
          <p:sp>
            <p:nvSpPr>
              <p:cNvPr id="334" name="Google Shape;334;p33"/>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33"/>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33"/>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33"/>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33"/>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33"/>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33"/>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33"/>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33"/>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33"/>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9FC5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4" name="Google Shape;344;p33"/>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solidFill>
              <a:srgbClr val="9FC5E8"/>
            </a:solidFill>
            <a:ln cap="flat" cmpd="sng" w="28575">
              <a:solidFill>
                <a:srgbClr val="6FA8D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5" name="Google Shape;345;p33"/>
          <p:cNvGrpSpPr/>
          <p:nvPr/>
        </p:nvGrpSpPr>
        <p:grpSpPr>
          <a:xfrm flipH="1">
            <a:off x="6364944" y="697014"/>
            <a:ext cx="1772259" cy="1933032"/>
            <a:chOff x="6441496" y="1320909"/>
            <a:chExt cx="1890007" cy="2041864"/>
          </a:xfrm>
        </p:grpSpPr>
        <p:grpSp>
          <p:nvGrpSpPr>
            <p:cNvPr id="346" name="Google Shape;346;p33"/>
            <p:cNvGrpSpPr/>
            <p:nvPr/>
          </p:nvGrpSpPr>
          <p:grpSpPr>
            <a:xfrm>
              <a:off x="6441496" y="1320909"/>
              <a:ext cx="1304358" cy="1013068"/>
              <a:chOff x="6256718" y="405594"/>
              <a:chExt cx="1534358" cy="1191704"/>
            </a:xfrm>
          </p:grpSpPr>
          <p:sp>
            <p:nvSpPr>
              <p:cNvPr id="347" name="Google Shape;347;p33"/>
              <p:cNvSpPr/>
              <p:nvPr/>
            </p:nvSpPr>
            <p:spPr>
              <a:xfrm>
                <a:off x="6807617" y="417543"/>
                <a:ext cx="584320" cy="414447"/>
              </a:xfrm>
              <a:custGeom>
                <a:rect b="b" l="l" r="r" t="t"/>
                <a:pathLst>
                  <a:path extrusionOk="0" h="11967" w="16872">
                    <a:moveTo>
                      <a:pt x="9906" y="11895"/>
                    </a:moveTo>
                    <a:cubicBezTo>
                      <a:pt x="9359" y="11967"/>
                      <a:pt x="8858" y="11800"/>
                      <a:pt x="8358" y="11764"/>
                    </a:cubicBezTo>
                    <a:cubicBezTo>
                      <a:pt x="7965" y="11717"/>
                      <a:pt x="7549" y="11645"/>
                      <a:pt x="7144" y="11586"/>
                    </a:cubicBezTo>
                    <a:cubicBezTo>
                      <a:pt x="7013" y="11562"/>
                      <a:pt x="6882" y="11538"/>
                      <a:pt x="6751" y="11502"/>
                    </a:cubicBezTo>
                    <a:cubicBezTo>
                      <a:pt x="6322" y="11431"/>
                      <a:pt x="5894" y="11383"/>
                      <a:pt x="5477" y="11300"/>
                    </a:cubicBezTo>
                    <a:cubicBezTo>
                      <a:pt x="5060" y="11205"/>
                      <a:pt x="4644" y="11086"/>
                      <a:pt x="4227" y="10967"/>
                    </a:cubicBezTo>
                    <a:cubicBezTo>
                      <a:pt x="4132" y="10943"/>
                      <a:pt x="4048" y="10883"/>
                      <a:pt x="3953" y="10871"/>
                    </a:cubicBezTo>
                    <a:cubicBezTo>
                      <a:pt x="3465" y="10824"/>
                      <a:pt x="3024" y="10645"/>
                      <a:pt x="2548" y="10538"/>
                    </a:cubicBezTo>
                    <a:cubicBezTo>
                      <a:pt x="2286" y="10490"/>
                      <a:pt x="2024" y="10514"/>
                      <a:pt x="1750" y="10466"/>
                    </a:cubicBezTo>
                    <a:cubicBezTo>
                      <a:pt x="1215" y="10371"/>
                      <a:pt x="679" y="10276"/>
                      <a:pt x="167" y="10169"/>
                    </a:cubicBezTo>
                    <a:cubicBezTo>
                      <a:pt x="119" y="10157"/>
                      <a:pt x="72" y="10121"/>
                      <a:pt x="24" y="10097"/>
                    </a:cubicBezTo>
                    <a:cubicBezTo>
                      <a:pt x="0" y="9954"/>
                      <a:pt x="72" y="9895"/>
                      <a:pt x="167" y="9871"/>
                    </a:cubicBezTo>
                    <a:cubicBezTo>
                      <a:pt x="596" y="9752"/>
                      <a:pt x="905" y="9419"/>
                      <a:pt x="1298" y="9240"/>
                    </a:cubicBezTo>
                    <a:cubicBezTo>
                      <a:pt x="1477" y="9157"/>
                      <a:pt x="1655" y="9038"/>
                      <a:pt x="1834" y="8942"/>
                    </a:cubicBezTo>
                    <a:cubicBezTo>
                      <a:pt x="2036" y="8847"/>
                      <a:pt x="2227" y="8740"/>
                      <a:pt x="2405" y="8609"/>
                    </a:cubicBezTo>
                    <a:cubicBezTo>
                      <a:pt x="2608" y="8454"/>
                      <a:pt x="2822" y="8371"/>
                      <a:pt x="3036" y="8228"/>
                    </a:cubicBezTo>
                    <a:cubicBezTo>
                      <a:pt x="3536" y="7919"/>
                      <a:pt x="4060" y="7621"/>
                      <a:pt x="4536" y="7252"/>
                    </a:cubicBezTo>
                    <a:cubicBezTo>
                      <a:pt x="5060" y="6847"/>
                      <a:pt x="5596" y="6478"/>
                      <a:pt x="6144" y="6109"/>
                    </a:cubicBezTo>
                    <a:cubicBezTo>
                      <a:pt x="6894" y="5585"/>
                      <a:pt x="7680" y="5097"/>
                      <a:pt x="8466" y="4632"/>
                    </a:cubicBezTo>
                    <a:cubicBezTo>
                      <a:pt x="8573" y="4573"/>
                      <a:pt x="8692" y="4537"/>
                      <a:pt x="8763" y="4466"/>
                    </a:cubicBezTo>
                    <a:cubicBezTo>
                      <a:pt x="9168" y="4049"/>
                      <a:pt x="9704" y="3847"/>
                      <a:pt x="10168" y="3549"/>
                    </a:cubicBezTo>
                    <a:cubicBezTo>
                      <a:pt x="10549" y="3287"/>
                      <a:pt x="10918" y="2989"/>
                      <a:pt x="11323" y="2751"/>
                    </a:cubicBezTo>
                    <a:cubicBezTo>
                      <a:pt x="11752" y="2501"/>
                      <a:pt x="12133" y="2132"/>
                      <a:pt x="12633" y="1977"/>
                    </a:cubicBezTo>
                    <a:cubicBezTo>
                      <a:pt x="12704" y="1965"/>
                      <a:pt x="12764" y="1906"/>
                      <a:pt x="12823" y="1858"/>
                    </a:cubicBezTo>
                    <a:cubicBezTo>
                      <a:pt x="13430" y="1489"/>
                      <a:pt x="14014" y="1084"/>
                      <a:pt x="14657" y="751"/>
                    </a:cubicBezTo>
                    <a:cubicBezTo>
                      <a:pt x="15252" y="430"/>
                      <a:pt x="15836" y="60"/>
                      <a:pt x="16550" y="1"/>
                    </a:cubicBezTo>
                    <a:cubicBezTo>
                      <a:pt x="16812" y="239"/>
                      <a:pt x="16871" y="513"/>
                      <a:pt x="16764" y="870"/>
                    </a:cubicBezTo>
                    <a:cubicBezTo>
                      <a:pt x="16586" y="1465"/>
                      <a:pt x="16240" y="1942"/>
                      <a:pt x="15907" y="2442"/>
                    </a:cubicBezTo>
                    <a:cubicBezTo>
                      <a:pt x="15490" y="3085"/>
                      <a:pt x="15074" y="3739"/>
                      <a:pt x="14669" y="4394"/>
                    </a:cubicBezTo>
                    <a:cubicBezTo>
                      <a:pt x="14657" y="4406"/>
                      <a:pt x="14657" y="4442"/>
                      <a:pt x="14645" y="4442"/>
                    </a:cubicBezTo>
                    <a:cubicBezTo>
                      <a:pt x="14300" y="4751"/>
                      <a:pt x="14121" y="5168"/>
                      <a:pt x="13859" y="5525"/>
                    </a:cubicBezTo>
                    <a:cubicBezTo>
                      <a:pt x="13561" y="5906"/>
                      <a:pt x="13299" y="6323"/>
                      <a:pt x="13049" y="6740"/>
                    </a:cubicBezTo>
                    <a:cubicBezTo>
                      <a:pt x="12811" y="7145"/>
                      <a:pt x="12537" y="7538"/>
                      <a:pt x="12287" y="7919"/>
                    </a:cubicBezTo>
                    <a:cubicBezTo>
                      <a:pt x="11692" y="8823"/>
                      <a:pt x="11097" y="9752"/>
                      <a:pt x="10561" y="10693"/>
                    </a:cubicBezTo>
                    <a:cubicBezTo>
                      <a:pt x="10430" y="10931"/>
                      <a:pt x="10168" y="11121"/>
                      <a:pt x="10263" y="11443"/>
                    </a:cubicBezTo>
                    <a:cubicBezTo>
                      <a:pt x="10121" y="11609"/>
                      <a:pt x="10013" y="11740"/>
                      <a:pt x="9906" y="1189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33"/>
              <p:cNvSpPr/>
              <p:nvPr/>
            </p:nvSpPr>
            <p:spPr>
              <a:xfrm>
                <a:off x="7177076" y="1194419"/>
                <a:ext cx="25178" cy="76711"/>
              </a:xfrm>
              <a:custGeom>
                <a:rect b="b" l="l" r="r" t="t"/>
                <a:pathLst>
                  <a:path extrusionOk="0" h="2215" w="727">
                    <a:moveTo>
                      <a:pt x="524" y="2215"/>
                    </a:moveTo>
                    <a:cubicBezTo>
                      <a:pt x="298" y="1905"/>
                      <a:pt x="393" y="1512"/>
                      <a:pt x="286" y="1179"/>
                    </a:cubicBezTo>
                    <a:cubicBezTo>
                      <a:pt x="179" y="822"/>
                      <a:pt x="107" y="465"/>
                      <a:pt x="0" y="60"/>
                    </a:cubicBezTo>
                    <a:cubicBezTo>
                      <a:pt x="72" y="48"/>
                      <a:pt x="155" y="0"/>
                      <a:pt x="215" y="12"/>
                    </a:cubicBezTo>
                    <a:cubicBezTo>
                      <a:pt x="405" y="60"/>
                      <a:pt x="548" y="167"/>
                      <a:pt x="643" y="346"/>
                    </a:cubicBezTo>
                    <a:cubicBezTo>
                      <a:pt x="691" y="441"/>
                      <a:pt x="726" y="548"/>
                      <a:pt x="726" y="667"/>
                    </a:cubicBezTo>
                    <a:cubicBezTo>
                      <a:pt x="726" y="1131"/>
                      <a:pt x="703" y="1584"/>
                      <a:pt x="691" y="2048"/>
                    </a:cubicBezTo>
                    <a:cubicBezTo>
                      <a:pt x="691" y="2108"/>
                      <a:pt x="667" y="2203"/>
                      <a:pt x="524" y="221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33"/>
              <p:cNvSpPr/>
              <p:nvPr/>
            </p:nvSpPr>
            <p:spPr>
              <a:xfrm>
                <a:off x="7220367" y="1360170"/>
                <a:ext cx="13645" cy="49524"/>
              </a:xfrm>
              <a:custGeom>
                <a:rect b="b" l="l" r="r" t="t"/>
                <a:pathLst>
                  <a:path extrusionOk="0" h="1430" w="394">
                    <a:moveTo>
                      <a:pt x="358" y="1429"/>
                    </a:moveTo>
                    <a:cubicBezTo>
                      <a:pt x="155" y="929"/>
                      <a:pt x="12" y="501"/>
                      <a:pt x="0" y="1"/>
                    </a:cubicBezTo>
                    <a:cubicBezTo>
                      <a:pt x="334" y="334"/>
                      <a:pt x="393" y="524"/>
                      <a:pt x="358" y="1429"/>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33"/>
              <p:cNvSpPr/>
              <p:nvPr/>
            </p:nvSpPr>
            <p:spPr>
              <a:xfrm>
                <a:off x="7224904" y="706620"/>
                <a:ext cx="21888" cy="36295"/>
              </a:xfrm>
              <a:custGeom>
                <a:rect b="b" l="l" r="r" t="t"/>
                <a:pathLst>
                  <a:path extrusionOk="0" h="1048" w="632">
                    <a:moveTo>
                      <a:pt x="0" y="1048"/>
                    </a:moveTo>
                    <a:cubicBezTo>
                      <a:pt x="107" y="643"/>
                      <a:pt x="346" y="334"/>
                      <a:pt x="596" y="0"/>
                    </a:cubicBezTo>
                    <a:cubicBezTo>
                      <a:pt x="596" y="84"/>
                      <a:pt x="631" y="167"/>
                      <a:pt x="596" y="226"/>
                    </a:cubicBezTo>
                    <a:cubicBezTo>
                      <a:pt x="453" y="524"/>
                      <a:pt x="358" y="881"/>
                      <a:pt x="0" y="1048"/>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33"/>
              <p:cNvSpPr/>
              <p:nvPr/>
            </p:nvSpPr>
            <p:spPr>
              <a:xfrm>
                <a:off x="7319728" y="577960"/>
                <a:ext cx="10355" cy="12398"/>
              </a:xfrm>
              <a:custGeom>
                <a:rect b="b" l="l" r="r" t="t"/>
                <a:pathLst>
                  <a:path extrusionOk="0" h="358" w="299">
                    <a:moveTo>
                      <a:pt x="298" y="24"/>
                    </a:moveTo>
                    <a:cubicBezTo>
                      <a:pt x="298" y="191"/>
                      <a:pt x="263" y="322"/>
                      <a:pt x="1" y="358"/>
                    </a:cubicBezTo>
                    <a:cubicBezTo>
                      <a:pt x="60" y="262"/>
                      <a:pt x="72" y="203"/>
                      <a:pt x="120" y="143"/>
                    </a:cubicBezTo>
                    <a:cubicBezTo>
                      <a:pt x="167" y="84"/>
                      <a:pt x="227" y="48"/>
                      <a:pt x="2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33"/>
              <p:cNvSpPr/>
              <p:nvPr/>
            </p:nvSpPr>
            <p:spPr>
              <a:xfrm>
                <a:off x="7329633" y="566428"/>
                <a:ext cx="8693" cy="12398"/>
              </a:xfrm>
              <a:custGeom>
                <a:rect b="b" l="l" r="r" t="t"/>
                <a:pathLst>
                  <a:path extrusionOk="0" h="358" w="251">
                    <a:moveTo>
                      <a:pt x="1" y="333"/>
                    </a:moveTo>
                    <a:cubicBezTo>
                      <a:pt x="48" y="238"/>
                      <a:pt x="108" y="155"/>
                      <a:pt x="179" y="0"/>
                    </a:cubicBezTo>
                    <a:cubicBezTo>
                      <a:pt x="251" y="226"/>
                      <a:pt x="179" y="322"/>
                      <a:pt x="36" y="357"/>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3"/>
              <p:cNvSpPr/>
              <p:nvPr/>
            </p:nvSpPr>
            <p:spPr>
              <a:xfrm>
                <a:off x="6256718" y="405594"/>
                <a:ext cx="1534358" cy="1191704"/>
              </a:xfrm>
              <a:custGeom>
                <a:rect b="b" l="l" r="r" t="t"/>
                <a:pathLst>
                  <a:path extrusionOk="0" h="34410" w="44304">
                    <a:moveTo>
                      <a:pt x="27599" y="26909"/>
                    </a:moveTo>
                    <a:cubicBezTo>
                      <a:pt x="27647" y="26944"/>
                      <a:pt x="27682" y="26968"/>
                      <a:pt x="27718" y="26968"/>
                    </a:cubicBezTo>
                    <a:cubicBezTo>
                      <a:pt x="28433" y="27135"/>
                      <a:pt x="28623" y="27694"/>
                      <a:pt x="28754" y="28314"/>
                    </a:cubicBezTo>
                    <a:cubicBezTo>
                      <a:pt x="28778" y="28492"/>
                      <a:pt x="28790" y="28683"/>
                      <a:pt x="28814" y="28873"/>
                    </a:cubicBezTo>
                    <a:cubicBezTo>
                      <a:pt x="28873" y="29349"/>
                      <a:pt x="28814" y="29814"/>
                      <a:pt x="28635" y="30266"/>
                    </a:cubicBezTo>
                    <a:cubicBezTo>
                      <a:pt x="28587" y="30361"/>
                      <a:pt x="28552" y="30481"/>
                      <a:pt x="28587" y="30588"/>
                    </a:cubicBezTo>
                    <a:cubicBezTo>
                      <a:pt x="28671" y="30945"/>
                      <a:pt x="28718" y="31314"/>
                      <a:pt x="28814" y="31695"/>
                    </a:cubicBezTo>
                    <a:cubicBezTo>
                      <a:pt x="28968" y="32302"/>
                      <a:pt x="29016" y="32909"/>
                      <a:pt x="28956" y="33529"/>
                    </a:cubicBezTo>
                    <a:cubicBezTo>
                      <a:pt x="28909" y="33933"/>
                      <a:pt x="28647" y="34207"/>
                      <a:pt x="28314" y="34410"/>
                    </a:cubicBezTo>
                    <a:cubicBezTo>
                      <a:pt x="27682" y="34231"/>
                      <a:pt x="27159" y="33910"/>
                      <a:pt x="26706" y="33433"/>
                    </a:cubicBezTo>
                    <a:cubicBezTo>
                      <a:pt x="26278" y="32981"/>
                      <a:pt x="25873" y="32517"/>
                      <a:pt x="25432" y="32100"/>
                    </a:cubicBezTo>
                    <a:cubicBezTo>
                      <a:pt x="24765" y="31469"/>
                      <a:pt x="24146" y="30778"/>
                      <a:pt x="23551" y="30076"/>
                    </a:cubicBezTo>
                    <a:cubicBezTo>
                      <a:pt x="22896" y="29302"/>
                      <a:pt x="22301" y="28504"/>
                      <a:pt x="21646" y="27718"/>
                    </a:cubicBezTo>
                    <a:cubicBezTo>
                      <a:pt x="21456" y="27492"/>
                      <a:pt x="21205" y="27373"/>
                      <a:pt x="21027" y="27147"/>
                    </a:cubicBezTo>
                    <a:cubicBezTo>
                      <a:pt x="20860" y="26944"/>
                      <a:pt x="20789" y="26659"/>
                      <a:pt x="20610" y="26480"/>
                    </a:cubicBezTo>
                    <a:cubicBezTo>
                      <a:pt x="20158" y="26016"/>
                      <a:pt x="19824" y="25480"/>
                      <a:pt x="19431" y="24980"/>
                    </a:cubicBezTo>
                    <a:cubicBezTo>
                      <a:pt x="19408" y="24944"/>
                      <a:pt x="19384" y="24920"/>
                      <a:pt x="19372" y="24885"/>
                    </a:cubicBezTo>
                    <a:cubicBezTo>
                      <a:pt x="19241" y="24647"/>
                      <a:pt x="18943" y="24539"/>
                      <a:pt x="18836" y="24242"/>
                    </a:cubicBezTo>
                    <a:cubicBezTo>
                      <a:pt x="18753" y="23992"/>
                      <a:pt x="18598" y="23742"/>
                      <a:pt x="18431" y="23515"/>
                    </a:cubicBezTo>
                    <a:cubicBezTo>
                      <a:pt x="18253" y="23277"/>
                      <a:pt x="18050" y="23075"/>
                      <a:pt x="17860" y="22837"/>
                    </a:cubicBezTo>
                    <a:cubicBezTo>
                      <a:pt x="17753" y="22718"/>
                      <a:pt x="17657" y="22611"/>
                      <a:pt x="17586" y="22480"/>
                    </a:cubicBezTo>
                    <a:cubicBezTo>
                      <a:pt x="17300" y="21956"/>
                      <a:pt x="16884" y="21551"/>
                      <a:pt x="16491" y="21134"/>
                    </a:cubicBezTo>
                    <a:cubicBezTo>
                      <a:pt x="16217" y="20848"/>
                      <a:pt x="15979" y="20539"/>
                      <a:pt x="15729" y="20229"/>
                    </a:cubicBezTo>
                    <a:cubicBezTo>
                      <a:pt x="15383" y="19813"/>
                      <a:pt x="15014" y="19408"/>
                      <a:pt x="14776" y="18908"/>
                    </a:cubicBezTo>
                    <a:cubicBezTo>
                      <a:pt x="14740" y="18848"/>
                      <a:pt x="14669" y="18801"/>
                      <a:pt x="14598" y="18789"/>
                    </a:cubicBezTo>
                    <a:cubicBezTo>
                      <a:pt x="14359" y="18705"/>
                      <a:pt x="14121" y="18646"/>
                      <a:pt x="13883" y="18610"/>
                    </a:cubicBezTo>
                    <a:cubicBezTo>
                      <a:pt x="13216" y="18491"/>
                      <a:pt x="12538" y="18396"/>
                      <a:pt x="11883" y="18277"/>
                    </a:cubicBezTo>
                    <a:cubicBezTo>
                      <a:pt x="11371" y="18193"/>
                      <a:pt x="10859" y="18074"/>
                      <a:pt x="10335" y="17979"/>
                    </a:cubicBezTo>
                    <a:cubicBezTo>
                      <a:pt x="9728" y="17860"/>
                      <a:pt x="9121" y="17777"/>
                      <a:pt x="8513" y="17658"/>
                    </a:cubicBezTo>
                    <a:cubicBezTo>
                      <a:pt x="8037" y="17562"/>
                      <a:pt x="7537" y="17455"/>
                      <a:pt x="7085" y="17324"/>
                    </a:cubicBezTo>
                    <a:cubicBezTo>
                      <a:pt x="6442" y="17134"/>
                      <a:pt x="5787" y="17062"/>
                      <a:pt x="5144" y="16907"/>
                    </a:cubicBezTo>
                    <a:cubicBezTo>
                      <a:pt x="5037" y="16884"/>
                      <a:pt x="4906" y="16884"/>
                      <a:pt x="4822" y="16836"/>
                    </a:cubicBezTo>
                    <a:cubicBezTo>
                      <a:pt x="4299" y="16586"/>
                      <a:pt x="3775" y="16312"/>
                      <a:pt x="3251" y="16062"/>
                    </a:cubicBezTo>
                    <a:cubicBezTo>
                      <a:pt x="2584" y="15729"/>
                      <a:pt x="2096" y="15169"/>
                      <a:pt x="1513" y="14717"/>
                    </a:cubicBezTo>
                    <a:cubicBezTo>
                      <a:pt x="1310" y="14574"/>
                      <a:pt x="1155" y="14336"/>
                      <a:pt x="1012" y="14121"/>
                    </a:cubicBezTo>
                    <a:cubicBezTo>
                      <a:pt x="679" y="13633"/>
                      <a:pt x="310" y="13157"/>
                      <a:pt x="143" y="12562"/>
                    </a:cubicBezTo>
                    <a:cubicBezTo>
                      <a:pt x="0" y="12038"/>
                      <a:pt x="60" y="11585"/>
                      <a:pt x="417" y="11133"/>
                    </a:cubicBezTo>
                    <a:cubicBezTo>
                      <a:pt x="691" y="10788"/>
                      <a:pt x="1024" y="10526"/>
                      <a:pt x="1453" y="10407"/>
                    </a:cubicBezTo>
                    <a:cubicBezTo>
                      <a:pt x="1822" y="10299"/>
                      <a:pt x="2203" y="10180"/>
                      <a:pt x="2596" y="10169"/>
                    </a:cubicBezTo>
                    <a:cubicBezTo>
                      <a:pt x="3298" y="10133"/>
                      <a:pt x="3989" y="10049"/>
                      <a:pt x="4668" y="9990"/>
                    </a:cubicBezTo>
                    <a:cubicBezTo>
                      <a:pt x="4906" y="9978"/>
                      <a:pt x="5156" y="9954"/>
                      <a:pt x="5394" y="9954"/>
                    </a:cubicBezTo>
                    <a:cubicBezTo>
                      <a:pt x="5715" y="9942"/>
                      <a:pt x="6037" y="9942"/>
                      <a:pt x="6346" y="9942"/>
                    </a:cubicBezTo>
                    <a:cubicBezTo>
                      <a:pt x="6585" y="9942"/>
                      <a:pt x="6847" y="9954"/>
                      <a:pt x="7085" y="9954"/>
                    </a:cubicBezTo>
                    <a:cubicBezTo>
                      <a:pt x="7537" y="9954"/>
                      <a:pt x="8013" y="9954"/>
                      <a:pt x="8478" y="9978"/>
                    </a:cubicBezTo>
                    <a:cubicBezTo>
                      <a:pt x="8942" y="9990"/>
                      <a:pt x="9418" y="10038"/>
                      <a:pt x="9883" y="10061"/>
                    </a:cubicBezTo>
                    <a:cubicBezTo>
                      <a:pt x="9954" y="10061"/>
                      <a:pt x="10026" y="10061"/>
                      <a:pt x="10097" y="10049"/>
                    </a:cubicBezTo>
                    <a:cubicBezTo>
                      <a:pt x="10180" y="10038"/>
                      <a:pt x="10264" y="9990"/>
                      <a:pt x="10323" y="10014"/>
                    </a:cubicBezTo>
                    <a:cubicBezTo>
                      <a:pt x="10776" y="10192"/>
                      <a:pt x="11252" y="10073"/>
                      <a:pt x="11704" y="10180"/>
                    </a:cubicBezTo>
                    <a:cubicBezTo>
                      <a:pt x="12121" y="10276"/>
                      <a:pt x="12573" y="10276"/>
                      <a:pt x="13002" y="10311"/>
                    </a:cubicBezTo>
                    <a:cubicBezTo>
                      <a:pt x="13240" y="10347"/>
                      <a:pt x="13490" y="10335"/>
                      <a:pt x="13728" y="10395"/>
                    </a:cubicBezTo>
                    <a:cubicBezTo>
                      <a:pt x="14288" y="10514"/>
                      <a:pt x="14788" y="10347"/>
                      <a:pt x="15252" y="10109"/>
                    </a:cubicBezTo>
                    <a:cubicBezTo>
                      <a:pt x="15562" y="9942"/>
                      <a:pt x="15848" y="9716"/>
                      <a:pt x="16145" y="9514"/>
                    </a:cubicBezTo>
                    <a:cubicBezTo>
                      <a:pt x="16753" y="9097"/>
                      <a:pt x="17360" y="8704"/>
                      <a:pt x="18050" y="8430"/>
                    </a:cubicBezTo>
                    <a:cubicBezTo>
                      <a:pt x="18157" y="8383"/>
                      <a:pt x="18253" y="8323"/>
                      <a:pt x="18336" y="8252"/>
                    </a:cubicBezTo>
                    <a:cubicBezTo>
                      <a:pt x="18753" y="7835"/>
                      <a:pt x="19253" y="7549"/>
                      <a:pt x="19777" y="7263"/>
                    </a:cubicBezTo>
                    <a:cubicBezTo>
                      <a:pt x="20039" y="7121"/>
                      <a:pt x="20265" y="6859"/>
                      <a:pt x="20503" y="6656"/>
                    </a:cubicBezTo>
                    <a:cubicBezTo>
                      <a:pt x="20658" y="6501"/>
                      <a:pt x="20801" y="6370"/>
                      <a:pt x="21015" y="6311"/>
                    </a:cubicBezTo>
                    <a:cubicBezTo>
                      <a:pt x="21134" y="6263"/>
                      <a:pt x="21229" y="6180"/>
                      <a:pt x="21336" y="6109"/>
                    </a:cubicBezTo>
                    <a:cubicBezTo>
                      <a:pt x="21563" y="5954"/>
                      <a:pt x="21741" y="5763"/>
                      <a:pt x="22003" y="5692"/>
                    </a:cubicBezTo>
                    <a:cubicBezTo>
                      <a:pt x="22408" y="5251"/>
                      <a:pt x="23039" y="5132"/>
                      <a:pt x="23420" y="4680"/>
                    </a:cubicBezTo>
                    <a:cubicBezTo>
                      <a:pt x="23480" y="4585"/>
                      <a:pt x="23599" y="4525"/>
                      <a:pt x="23706" y="4501"/>
                    </a:cubicBezTo>
                    <a:cubicBezTo>
                      <a:pt x="23992" y="4442"/>
                      <a:pt x="24230" y="4275"/>
                      <a:pt x="24468" y="4120"/>
                    </a:cubicBezTo>
                    <a:cubicBezTo>
                      <a:pt x="24980" y="3787"/>
                      <a:pt x="25551" y="3513"/>
                      <a:pt x="26039" y="3144"/>
                    </a:cubicBezTo>
                    <a:cubicBezTo>
                      <a:pt x="26516" y="2775"/>
                      <a:pt x="27051" y="2501"/>
                      <a:pt x="27563" y="2191"/>
                    </a:cubicBezTo>
                    <a:cubicBezTo>
                      <a:pt x="28040" y="1894"/>
                      <a:pt x="28516" y="1560"/>
                      <a:pt x="29064" y="1417"/>
                    </a:cubicBezTo>
                    <a:cubicBezTo>
                      <a:pt x="29206" y="1370"/>
                      <a:pt x="29349" y="1310"/>
                      <a:pt x="29468" y="1227"/>
                    </a:cubicBezTo>
                    <a:cubicBezTo>
                      <a:pt x="29968" y="870"/>
                      <a:pt x="30564" y="667"/>
                      <a:pt x="31100" y="358"/>
                    </a:cubicBezTo>
                    <a:cubicBezTo>
                      <a:pt x="31588" y="60"/>
                      <a:pt x="32124" y="48"/>
                      <a:pt x="32683" y="1"/>
                    </a:cubicBezTo>
                    <a:cubicBezTo>
                      <a:pt x="32743" y="1"/>
                      <a:pt x="32826" y="48"/>
                      <a:pt x="32874" y="108"/>
                    </a:cubicBezTo>
                    <a:cubicBezTo>
                      <a:pt x="33076" y="453"/>
                      <a:pt x="33231" y="786"/>
                      <a:pt x="33076" y="1227"/>
                    </a:cubicBezTo>
                    <a:cubicBezTo>
                      <a:pt x="32874" y="1798"/>
                      <a:pt x="32647" y="2370"/>
                      <a:pt x="32290" y="2894"/>
                    </a:cubicBezTo>
                    <a:cubicBezTo>
                      <a:pt x="32004" y="3287"/>
                      <a:pt x="31814" y="3739"/>
                      <a:pt x="31564" y="4204"/>
                    </a:cubicBezTo>
                    <a:cubicBezTo>
                      <a:pt x="31588" y="4346"/>
                      <a:pt x="31647" y="4537"/>
                      <a:pt x="31683" y="4715"/>
                    </a:cubicBezTo>
                    <a:cubicBezTo>
                      <a:pt x="31731" y="4954"/>
                      <a:pt x="31695" y="5168"/>
                      <a:pt x="31528" y="5358"/>
                    </a:cubicBezTo>
                    <a:cubicBezTo>
                      <a:pt x="31254" y="5692"/>
                      <a:pt x="30981" y="6025"/>
                      <a:pt x="30695" y="6359"/>
                    </a:cubicBezTo>
                    <a:cubicBezTo>
                      <a:pt x="30504" y="6585"/>
                      <a:pt x="30242" y="6668"/>
                      <a:pt x="29909" y="6656"/>
                    </a:cubicBezTo>
                    <a:cubicBezTo>
                      <a:pt x="29611" y="7085"/>
                      <a:pt x="29326" y="7537"/>
                      <a:pt x="29028" y="7978"/>
                    </a:cubicBezTo>
                    <a:cubicBezTo>
                      <a:pt x="29076" y="8216"/>
                      <a:pt x="29123" y="8454"/>
                      <a:pt x="29147" y="8692"/>
                    </a:cubicBezTo>
                    <a:cubicBezTo>
                      <a:pt x="29171" y="8752"/>
                      <a:pt x="29147" y="8811"/>
                      <a:pt x="29147" y="8859"/>
                    </a:cubicBezTo>
                    <a:cubicBezTo>
                      <a:pt x="29028" y="9347"/>
                      <a:pt x="28992" y="9871"/>
                      <a:pt x="28516" y="10180"/>
                    </a:cubicBezTo>
                    <a:cubicBezTo>
                      <a:pt x="28480" y="10192"/>
                      <a:pt x="28468" y="10240"/>
                      <a:pt x="28433" y="10276"/>
                    </a:cubicBezTo>
                    <a:cubicBezTo>
                      <a:pt x="28242" y="10585"/>
                      <a:pt x="27944" y="10716"/>
                      <a:pt x="27587" y="10752"/>
                    </a:cubicBezTo>
                    <a:cubicBezTo>
                      <a:pt x="27504" y="10764"/>
                      <a:pt x="27409" y="10764"/>
                      <a:pt x="27301" y="10776"/>
                    </a:cubicBezTo>
                    <a:cubicBezTo>
                      <a:pt x="27087" y="11061"/>
                      <a:pt x="26920" y="11347"/>
                      <a:pt x="26849" y="11681"/>
                    </a:cubicBezTo>
                    <a:cubicBezTo>
                      <a:pt x="26801" y="11919"/>
                      <a:pt x="26682" y="12145"/>
                      <a:pt x="26587" y="12395"/>
                    </a:cubicBezTo>
                    <a:cubicBezTo>
                      <a:pt x="26635" y="12431"/>
                      <a:pt x="26706" y="12490"/>
                      <a:pt x="26790" y="12502"/>
                    </a:cubicBezTo>
                    <a:cubicBezTo>
                      <a:pt x="27159" y="12550"/>
                      <a:pt x="27528" y="12621"/>
                      <a:pt x="27885" y="12693"/>
                    </a:cubicBezTo>
                    <a:cubicBezTo>
                      <a:pt x="28278" y="12776"/>
                      <a:pt x="28659" y="12812"/>
                      <a:pt x="29052" y="12871"/>
                    </a:cubicBezTo>
                    <a:cubicBezTo>
                      <a:pt x="29718" y="12966"/>
                      <a:pt x="30385" y="13038"/>
                      <a:pt x="31040" y="13205"/>
                    </a:cubicBezTo>
                    <a:cubicBezTo>
                      <a:pt x="31433" y="13288"/>
                      <a:pt x="31814" y="13347"/>
                      <a:pt x="32207" y="13431"/>
                    </a:cubicBezTo>
                    <a:cubicBezTo>
                      <a:pt x="32457" y="13467"/>
                      <a:pt x="32719" y="13526"/>
                      <a:pt x="32981" y="13574"/>
                    </a:cubicBezTo>
                    <a:cubicBezTo>
                      <a:pt x="33290" y="13633"/>
                      <a:pt x="33600" y="13693"/>
                      <a:pt x="33933" y="13693"/>
                    </a:cubicBezTo>
                    <a:cubicBezTo>
                      <a:pt x="34362" y="13693"/>
                      <a:pt x="34791" y="13752"/>
                      <a:pt x="35219" y="13812"/>
                    </a:cubicBezTo>
                    <a:cubicBezTo>
                      <a:pt x="35457" y="13848"/>
                      <a:pt x="35672" y="13812"/>
                      <a:pt x="35862" y="13681"/>
                    </a:cubicBezTo>
                    <a:cubicBezTo>
                      <a:pt x="36398" y="13312"/>
                      <a:pt x="36946" y="12931"/>
                      <a:pt x="37481" y="12550"/>
                    </a:cubicBezTo>
                    <a:cubicBezTo>
                      <a:pt x="37767" y="12359"/>
                      <a:pt x="38053" y="12157"/>
                      <a:pt x="38303" y="11943"/>
                    </a:cubicBezTo>
                    <a:cubicBezTo>
                      <a:pt x="38791" y="11502"/>
                      <a:pt x="39267" y="11050"/>
                      <a:pt x="39744" y="10597"/>
                    </a:cubicBezTo>
                    <a:cubicBezTo>
                      <a:pt x="39970" y="10395"/>
                      <a:pt x="40184" y="10169"/>
                      <a:pt x="40458" y="10061"/>
                    </a:cubicBezTo>
                    <a:cubicBezTo>
                      <a:pt x="40565" y="10014"/>
                      <a:pt x="40672" y="9954"/>
                      <a:pt x="40744" y="9871"/>
                    </a:cubicBezTo>
                    <a:cubicBezTo>
                      <a:pt x="40958" y="9633"/>
                      <a:pt x="41208" y="9645"/>
                      <a:pt x="41470" y="9716"/>
                    </a:cubicBezTo>
                    <a:cubicBezTo>
                      <a:pt x="41625" y="9764"/>
                      <a:pt x="41756" y="9823"/>
                      <a:pt x="41910" y="9835"/>
                    </a:cubicBezTo>
                    <a:cubicBezTo>
                      <a:pt x="42172" y="9859"/>
                      <a:pt x="42327" y="10014"/>
                      <a:pt x="42422" y="10216"/>
                    </a:cubicBezTo>
                    <a:cubicBezTo>
                      <a:pt x="42625" y="10597"/>
                      <a:pt x="42649" y="11002"/>
                      <a:pt x="42518" y="11419"/>
                    </a:cubicBezTo>
                    <a:cubicBezTo>
                      <a:pt x="42303" y="12038"/>
                      <a:pt x="42101" y="12657"/>
                      <a:pt x="42030" y="13324"/>
                    </a:cubicBezTo>
                    <a:cubicBezTo>
                      <a:pt x="41970" y="13871"/>
                      <a:pt x="41815" y="14419"/>
                      <a:pt x="41684" y="14979"/>
                    </a:cubicBezTo>
                    <a:cubicBezTo>
                      <a:pt x="41553" y="15491"/>
                      <a:pt x="41398" y="16026"/>
                      <a:pt x="41256" y="16586"/>
                    </a:cubicBezTo>
                    <a:cubicBezTo>
                      <a:pt x="41387" y="16622"/>
                      <a:pt x="41506" y="16681"/>
                      <a:pt x="41625" y="16705"/>
                    </a:cubicBezTo>
                    <a:cubicBezTo>
                      <a:pt x="41934" y="16741"/>
                      <a:pt x="42268" y="16776"/>
                      <a:pt x="42577" y="16800"/>
                    </a:cubicBezTo>
                    <a:cubicBezTo>
                      <a:pt x="43006" y="16848"/>
                      <a:pt x="43423" y="16967"/>
                      <a:pt x="43827" y="17146"/>
                    </a:cubicBezTo>
                    <a:cubicBezTo>
                      <a:pt x="44137" y="17277"/>
                      <a:pt x="44304" y="17598"/>
                      <a:pt x="44208" y="17919"/>
                    </a:cubicBezTo>
                    <a:cubicBezTo>
                      <a:pt x="44173" y="18086"/>
                      <a:pt x="44089" y="18229"/>
                      <a:pt x="43958" y="18348"/>
                    </a:cubicBezTo>
                    <a:cubicBezTo>
                      <a:pt x="43661" y="18646"/>
                      <a:pt x="43399" y="18943"/>
                      <a:pt x="43113" y="19241"/>
                    </a:cubicBezTo>
                    <a:cubicBezTo>
                      <a:pt x="42934" y="19443"/>
                      <a:pt x="42720" y="19598"/>
                      <a:pt x="42541" y="19777"/>
                    </a:cubicBezTo>
                    <a:cubicBezTo>
                      <a:pt x="42530" y="19801"/>
                      <a:pt x="42518" y="19801"/>
                      <a:pt x="42506" y="19813"/>
                    </a:cubicBezTo>
                    <a:cubicBezTo>
                      <a:pt x="42303" y="20015"/>
                      <a:pt x="42125" y="20241"/>
                      <a:pt x="41910" y="20408"/>
                    </a:cubicBezTo>
                    <a:cubicBezTo>
                      <a:pt x="41684" y="20575"/>
                      <a:pt x="41434" y="20694"/>
                      <a:pt x="41196" y="20825"/>
                    </a:cubicBezTo>
                    <a:cubicBezTo>
                      <a:pt x="41160" y="21146"/>
                      <a:pt x="41279" y="21420"/>
                      <a:pt x="41398" y="21658"/>
                    </a:cubicBezTo>
                    <a:cubicBezTo>
                      <a:pt x="41589" y="22063"/>
                      <a:pt x="41791" y="22456"/>
                      <a:pt x="41922" y="22896"/>
                    </a:cubicBezTo>
                    <a:cubicBezTo>
                      <a:pt x="41946" y="22992"/>
                      <a:pt x="42006" y="23099"/>
                      <a:pt x="42065" y="23194"/>
                    </a:cubicBezTo>
                    <a:cubicBezTo>
                      <a:pt x="42232" y="23492"/>
                      <a:pt x="42363" y="23801"/>
                      <a:pt x="42458" y="24123"/>
                    </a:cubicBezTo>
                    <a:cubicBezTo>
                      <a:pt x="42518" y="24325"/>
                      <a:pt x="42601" y="24516"/>
                      <a:pt x="42684" y="24706"/>
                    </a:cubicBezTo>
                    <a:cubicBezTo>
                      <a:pt x="42756" y="24885"/>
                      <a:pt x="42815" y="25051"/>
                      <a:pt x="42875" y="25218"/>
                    </a:cubicBezTo>
                    <a:cubicBezTo>
                      <a:pt x="42720" y="25420"/>
                      <a:pt x="42601" y="25611"/>
                      <a:pt x="42482" y="25789"/>
                    </a:cubicBezTo>
                    <a:cubicBezTo>
                      <a:pt x="42399" y="25944"/>
                      <a:pt x="42268" y="26028"/>
                      <a:pt x="42101" y="26111"/>
                    </a:cubicBezTo>
                    <a:cubicBezTo>
                      <a:pt x="41803" y="26206"/>
                      <a:pt x="41506" y="26242"/>
                      <a:pt x="41208" y="26194"/>
                    </a:cubicBezTo>
                    <a:cubicBezTo>
                      <a:pt x="40672" y="26123"/>
                      <a:pt x="40136" y="26016"/>
                      <a:pt x="39601" y="25932"/>
                    </a:cubicBezTo>
                    <a:cubicBezTo>
                      <a:pt x="39470" y="25909"/>
                      <a:pt x="39351" y="25932"/>
                      <a:pt x="39208" y="25932"/>
                    </a:cubicBezTo>
                    <a:cubicBezTo>
                      <a:pt x="38910" y="25932"/>
                      <a:pt x="38660" y="25837"/>
                      <a:pt x="38434" y="25647"/>
                    </a:cubicBezTo>
                    <a:cubicBezTo>
                      <a:pt x="38243" y="25468"/>
                      <a:pt x="38053" y="25289"/>
                      <a:pt x="37862" y="25123"/>
                    </a:cubicBezTo>
                    <a:cubicBezTo>
                      <a:pt x="37684" y="24980"/>
                      <a:pt x="37517" y="24837"/>
                      <a:pt x="37398" y="24635"/>
                    </a:cubicBezTo>
                    <a:cubicBezTo>
                      <a:pt x="37338" y="24539"/>
                      <a:pt x="37243" y="24468"/>
                      <a:pt x="37160" y="24396"/>
                    </a:cubicBezTo>
                    <a:cubicBezTo>
                      <a:pt x="36636" y="23885"/>
                      <a:pt x="36076" y="23396"/>
                      <a:pt x="35612" y="22837"/>
                    </a:cubicBezTo>
                    <a:cubicBezTo>
                      <a:pt x="35398" y="22599"/>
                      <a:pt x="35195" y="22361"/>
                      <a:pt x="34957" y="22134"/>
                    </a:cubicBezTo>
                    <a:cubicBezTo>
                      <a:pt x="34850" y="22039"/>
                      <a:pt x="34707" y="21980"/>
                      <a:pt x="34552" y="21956"/>
                    </a:cubicBezTo>
                    <a:cubicBezTo>
                      <a:pt x="34267" y="21908"/>
                      <a:pt x="33993" y="21908"/>
                      <a:pt x="33707" y="21860"/>
                    </a:cubicBezTo>
                    <a:cubicBezTo>
                      <a:pt x="33052" y="21765"/>
                      <a:pt x="32409" y="21646"/>
                      <a:pt x="31754" y="21539"/>
                    </a:cubicBezTo>
                    <a:cubicBezTo>
                      <a:pt x="31290" y="21468"/>
                      <a:pt x="30814" y="21408"/>
                      <a:pt x="30361" y="21325"/>
                    </a:cubicBezTo>
                    <a:cubicBezTo>
                      <a:pt x="29778" y="21241"/>
                      <a:pt x="29206" y="21075"/>
                      <a:pt x="28635" y="21110"/>
                    </a:cubicBezTo>
                    <a:cubicBezTo>
                      <a:pt x="28111" y="20896"/>
                      <a:pt x="27516" y="21003"/>
                      <a:pt x="26992" y="20765"/>
                    </a:cubicBezTo>
                    <a:cubicBezTo>
                      <a:pt x="26754" y="20658"/>
                      <a:pt x="26492" y="20658"/>
                      <a:pt x="26194" y="20598"/>
                    </a:cubicBezTo>
                    <a:cubicBezTo>
                      <a:pt x="26087" y="20872"/>
                      <a:pt x="26289" y="21122"/>
                      <a:pt x="26313" y="21384"/>
                    </a:cubicBezTo>
                    <a:cubicBezTo>
                      <a:pt x="26325" y="21670"/>
                      <a:pt x="26409" y="21944"/>
                      <a:pt x="26528" y="22206"/>
                    </a:cubicBezTo>
                    <a:cubicBezTo>
                      <a:pt x="26980" y="22277"/>
                      <a:pt x="27361" y="22444"/>
                      <a:pt x="27706" y="22742"/>
                    </a:cubicBezTo>
                    <a:cubicBezTo>
                      <a:pt x="27813" y="22837"/>
                      <a:pt x="27885" y="22920"/>
                      <a:pt x="27897" y="23075"/>
                    </a:cubicBezTo>
                    <a:cubicBezTo>
                      <a:pt x="27992" y="23765"/>
                      <a:pt x="28075" y="24456"/>
                      <a:pt x="27873" y="25135"/>
                    </a:cubicBezTo>
                    <a:cubicBezTo>
                      <a:pt x="27802" y="25373"/>
                      <a:pt x="27742" y="25611"/>
                      <a:pt x="27528" y="25766"/>
                    </a:cubicBezTo>
                    <a:cubicBezTo>
                      <a:pt x="27409" y="25849"/>
                      <a:pt x="27385" y="25968"/>
                      <a:pt x="27409" y="26111"/>
                    </a:cubicBezTo>
                    <a:cubicBezTo>
                      <a:pt x="27444" y="26349"/>
                      <a:pt x="27528" y="26635"/>
                      <a:pt x="27599" y="26909"/>
                    </a:cubicBezTo>
                    <a:close/>
                    <a:moveTo>
                      <a:pt x="30981" y="4977"/>
                    </a:moveTo>
                    <a:cubicBezTo>
                      <a:pt x="30933" y="5025"/>
                      <a:pt x="30873" y="5061"/>
                      <a:pt x="30838" y="5120"/>
                    </a:cubicBezTo>
                    <a:cubicBezTo>
                      <a:pt x="30790" y="5168"/>
                      <a:pt x="30766" y="5227"/>
                      <a:pt x="30719" y="5335"/>
                    </a:cubicBezTo>
                    <a:cubicBezTo>
                      <a:pt x="30969" y="5299"/>
                      <a:pt x="30992" y="5168"/>
                      <a:pt x="31016" y="5001"/>
                    </a:cubicBezTo>
                    <a:cubicBezTo>
                      <a:pt x="31159" y="4966"/>
                      <a:pt x="31231" y="4870"/>
                      <a:pt x="31159" y="4644"/>
                    </a:cubicBezTo>
                    <a:cubicBezTo>
                      <a:pt x="31064" y="4799"/>
                      <a:pt x="31028" y="4882"/>
                      <a:pt x="30981" y="4977"/>
                    </a:cubicBezTo>
                    <a:close/>
                    <a:moveTo>
                      <a:pt x="40684" y="10514"/>
                    </a:moveTo>
                    <a:cubicBezTo>
                      <a:pt x="40636" y="10514"/>
                      <a:pt x="40625" y="10502"/>
                      <a:pt x="40613" y="10514"/>
                    </a:cubicBezTo>
                    <a:cubicBezTo>
                      <a:pt x="39946" y="11061"/>
                      <a:pt x="39327" y="11657"/>
                      <a:pt x="38660" y="12204"/>
                    </a:cubicBezTo>
                    <a:cubicBezTo>
                      <a:pt x="38470" y="12359"/>
                      <a:pt x="38303" y="12550"/>
                      <a:pt x="38124" y="12705"/>
                    </a:cubicBezTo>
                    <a:cubicBezTo>
                      <a:pt x="37993" y="12800"/>
                      <a:pt x="37839" y="12895"/>
                      <a:pt x="37708" y="12978"/>
                    </a:cubicBezTo>
                    <a:cubicBezTo>
                      <a:pt x="37088" y="13431"/>
                      <a:pt x="36457" y="13895"/>
                      <a:pt x="35838" y="14336"/>
                    </a:cubicBezTo>
                    <a:cubicBezTo>
                      <a:pt x="35731" y="14407"/>
                      <a:pt x="35612" y="14455"/>
                      <a:pt x="35457" y="14431"/>
                    </a:cubicBezTo>
                    <a:cubicBezTo>
                      <a:pt x="34957" y="14348"/>
                      <a:pt x="34469" y="14276"/>
                      <a:pt x="33957" y="14205"/>
                    </a:cubicBezTo>
                    <a:cubicBezTo>
                      <a:pt x="33136" y="14098"/>
                      <a:pt x="32338" y="13848"/>
                      <a:pt x="31516" y="13752"/>
                    </a:cubicBezTo>
                    <a:cubicBezTo>
                      <a:pt x="30861" y="13681"/>
                      <a:pt x="30219" y="13538"/>
                      <a:pt x="29564" y="13431"/>
                    </a:cubicBezTo>
                    <a:cubicBezTo>
                      <a:pt x="29111" y="13359"/>
                      <a:pt x="28647" y="13264"/>
                      <a:pt x="28183" y="13193"/>
                    </a:cubicBezTo>
                    <a:cubicBezTo>
                      <a:pt x="27718" y="13097"/>
                      <a:pt x="27266" y="13014"/>
                      <a:pt x="26801" y="12943"/>
                    </a:cubicBezTo>
                    <a:cubicBezTo>
                      <a:pt x="26028" y="12824"/>
                      <a:pt x="25242" y="12728"/>
                      <a:pt x="24444" y="12609"/>
                    </a:cubicBezTo>
                    <a:cubicBezTo>
                      <a:pt x="23646" y="12490"/>
                      <a:pt x="22860" y="12324"/>
                      <a:pt x="22051" y="12240"/>
                    </a:cubicBezTo>
                    <a:cubicBezTo>
                      <a:pt x="21670" y="12193"/>
                      <a:pt x="21277" y="12121"/>
                      <a:pt x="20908" y="11990"/>
                    </a:cubicBezTo>
                    <a:cubicBezTo>
                      <a:pt x="20420" y="11823"/>
                      <a:pt x="19884" y="11704"/>
                      <a:pt x="19360" y="11657"/>
                    </a:cubicBezTo>
                    <a:cubicBezTo>
                      <a:pt x="18765" y="11597"/>
                      <a:pt x="18169" y="11526"/>
                      <a:pt x="17574" y="11407"/>
                    </a:cubicBezTo>
                    <a:cubicBezTo>
                      <a:pt x="17265" y="11347"/>
                      <a:pt x="16943" y="11288"/>
                      <a:pt x="16633" y="11240"/>
                    </a:cubicBezTo>
                    <a:cubicBezTo>
                      <a:pt x="16145" y="11181"/>
                      <a:pt x="15669" y="11133"/>
                      <a:pt x="15181" y="11073"/>
                    </a:cubicBezTo>
                    <a:cubicBezTo>
                      <a:pt x="14645" y="11014"/>
                      <a:pt x="14086" y="10954"/>
                      <a:pt x="13550" y="10919"/>
                    </a:cubicBezTo>
                    <a:cubicBezTo>
                      <a:pt x="12919" y="10859"/>
                      <a:pt x="12276" y="10811"/>
                      <a:pt x="11645" y="10764"/>
                    </a:cubicBezTo>
                    <a:cubicBezTo>
                      <a:pt x="11014" y="10716"/>
                      <a:pt x="10395" y="10561"/>
                      <a:pt x="9740" y="10597"/>
                    </a:cubicBezTo>
                    <a:cubicBezTo>
                      <a:pt x="9728" y="10597"/>
                      <a:pt x="9704" y="10597"/>
                      <a:pt x="9680" y="10585"/>
                    </a:cubicBezTo>
                    <a:cubicBezTo>
                      <a:pt x="8371" y="10407"/>
                      <a:pt x="7061" y="10395"/>
                      <a:pt x="5739" y="10466"/>
                    </a:cubicBezTo>
                    <a:cubicBezTo>
                      <a:pt x="5215" y="10502"/>
                      <a:pt x="4703" y="10478"/>
                      <a:pt x="4180" y="10502"/>
                    </a:cubicBezTo>
                    <a:cubicBezTo>
                      <a:pt x="3691" y="10514"/>
                      <a:pt x="3215" y="10526"/>
                      <a:pt x="2691" y="10657"/>
                    </a:cubicBezTo>
                    <a:cubicBezTo>
                      <a:pt x="2810" y="10990"/>
                      <a:pt x="2882" y="11312"/>
                      <a:pt x="3156" y="11490"/>
                    </a:cubicBezTo>
                    <a:cubicBezTo>
                      <a:pt x="3310" y="11597"/>
                      <a:pt x="3418" y="11752"/>
                      <a:pt x="3537" y="11895"/>
                    </a:cubicBezTo>
                    <a:cubicBezTo>
                      <a:pt x="3644" y="12050"/>
                      <a:pt x="3763" y="12204"/>
                      <a:pt x="3906" y="12312"/>
                    </a:cubicBezTo>
                    <a:cubicBezTo>
                      <a:pt x="4322" y="12585"/>
                      <a:pt x="4668" y="12919"/>
                      <a:pt x="5061" y="13217"/>
                    </a:cubicBezTo>
                    <a:cubicBezTo>
                      <a:pt x="5251" y="13371"/>
                      <a:pt x="5454" y="13502"/>
                      <a:pt x="5715" y="13562"/>
                    </a:cubicBezTo>
                    <a:cubicBezTo>
                      <a:pt x="6085" y="13657"/>
                      <a:pt x="6263" y="13931"/>
                      <a:pt x="6406" y="14252"/>
                    </a:cubicBezTo>
                    <a:cubicBezTo>
                      <a:pt x="6454" y="14371"/>
                      <a:pt x="6430" y="14467"/>
                      <a:pt x="6323" y="14550"/>
                    </a:cubicBezTo>
                    <a:cubicBezTo>
                      <a:pt x="6049" y="14741"/>
                      <a:pt x="5787" y="14848"/>
                      <a:pt x="5442" y="14871"/>
                    </a:cubicBezTo>
                    <a:cubicBezTo>
                      <a:pt x="4680" y="14931"/>
                      <a:pt x="4120" y="14502"/>
                      <a:pt x="3525" y="14169"/>
                    </a:cubicBezTo>
                    <a:cubicBezTo>
                      <a:pt x="3287" y="14038"/>
                      <a:pt x="3108" y="13800"/>
                      <a:pt x="2917" y="13609"/>
                    </a:cubicBezTo>
                    <a:cubicBezTo>
                      <a:pt x="2703" y="13383"/>
                      <a:pt x="2513" y="13157"/>
                      <a:pt x="2334" y="12943"/>
                    </a:cubicBezTo>
                    <a:cubicBezTo>
                      <a:pt x="2215" y="12788"/>
                      <a:pt x="2155" y="12609"/>
                      <a:pt x="2025" y="12466"/>
                    </a:cubicBezTo>
                    <a:cubicBezTo>
                      <a:pt x="1703" y="12109"/>
                      <a:pt x="1489" y="11704"/>
                      <a:pt x="1382" y="11240"/>
                    </a:cubicBezTo>
                    <a:cubicBezTo>
                      <a:pt x="1370" y="11133"/>
                      <a:pt x="1310" y="11050"/>
                      <a:pt x="1263" y="10931"/>
                    </a:cubicBezTo>
                    <a:cubicBezTo>
                      <a:pt x="965" y="11061"/>
                      <a:pt x="810" y="11300"/>
                      <a:pt x="620" y="11490"/>
                    </a:cubicBezTo>
                    <a:cubicBezTo>
                      <a:pt x="453" y="11657"/>
                      <a:pt x="429" y="11847"/>
                      <a:pt x="477" y="12062"/>
                    </a:cubicBezTo>
                    <a:cubicBezTo>
                      <a:pt x="572" y="12538"/>
                      <a:pt x="751" y="12966"/>
                      <a:pt x="1036" y="13395"/>
                    </a:cubicBezTo>
                    <a:cubicBezTo>
                      <a:pt x="1560" y="14193"/>
                      <a:pt x="2227" y="14800"/>
                      <a:pt x="2953" y="15360"/>
                    </a:cubicBezTo>
                    <a:cubicBezTo>
                      <a:pt x="3346" y="15657"/>
                      <a:pt x="3810" y="15860"/>
                      <a:pt x="4239" y="16074"/>
                    </a:cubicBezTo>
                    <a:cubicBezTo>
                      <a:pt x="4525" y="16229"/>
                      <a:pt x="4858" y="16217"/>
                      <a:pt x="5084" y="16491"/>
                    </a:cubicBezTo>
                    <a:cubicBezTo>
                      <a:pt x="5120" y="16526"/>
                      <a:pt x="5192" y="16538"/>
                      <a:pt x="5251" y="16538"/>
                    </a:cubicBezTo>
                    <a:cubicBezTo>
                      <a:pt x="6013" y="16705"/>
                      <a:pt x="6751" y="16896"/>
                      <a:pt x="7525" y="16967"/>
                    </a:cubicBezTo>
                    <a:cubicBezTo>
                      <a:pt x="7751" y="17003"/>
                      <a:pt x="7978" y="17050"/>
                      <a:pt x="8192" y="17074"/>
                    </a:cubicBezTo>
                    <a:cubicBezTo>
                      <a:pt x="8906" y="17205"/>
                      <a:pt x="9645" y="17360"/>
                      <a:pt x="10359" y="17479"/>
                    </a:cubicBezTo>
                    <a:cubicBezTo>
                      <a:pt x="11026" y="17598"/>
                      <a:pt x="11692" y="17658"/>
                      <a:pt x="12347" y="17836"/>
                    </a:cubicBezTo>
                    <a:cubicBezTo>
                      <a:pt x="12383" y="17848"/>
                      <a:pt x="12419" y="17848"/>
                      <a:pt x="12466" y="17848"/>
                    </a:cubicBezTo>
                    <a:cubicBezTo>
                      <a:pt x="13181" y="17896"/>
                      <a:pt x="13883" y="18027"/>
                      <a:pt x="14598" y="18134"/>
                    </a:cubicBezTo>
                    <a:cubicBezTo>
                      <a:pt x="14764" y="18158"/>
                      <a:pt x="14883" y="18217"/>
                      <a:pt x="14967" y="18336"/>
                    </a:cubicBezTo>
                    <a:cubicBezTo>
                      <a:pt x="15098" y="18515"/>
                      <a:pt x="15252" y="18681"/>
                      <a:pt x="15419" y="18848"/>
                    </a:cubicBezTo>
                    <a:lnTo>
                      <a:pt x="16622" y="20182"/>
                    </a:lnTo>
                    <a:cubicBezTo>
                      <a:pt x="16753" y="20336"/>
                      <a:pt x="16872" y="20515"/>
                      <a:pt x="17026" y="20658"/>
                    </a:cubicBezTo>
                    <a:cubicBezTo>
                      <a:pt x="17229" y="20860"/>
                      <a:pt x="17443" y="21051"/>
                      <a:pt x="17562" y="21301"/>
                    </a:cubicBezTo>
                    <a:cubicBezTo>
                      <a:pt x="17598" y="21396"/>
                      <a:pt x="17657" y="21456"/>
                      <a:pt x="17741" y="21527"/>
                    </a:cubicBezTo>
                    <a:cubicBezTo>
                      <a:pt x="18229" y="22015"/>
                      <a:pt x="18705" y="22527"/>
                      <a:pt x="19050" y="23134"/>
                    </a:cubicBezTo>
                    <a:cubicBezTo>
                      <a:pt x="19170" y="23325"/>
                      <a:pt x="19300" y="23504"/>
                      <a:pt x="19431" y="23682"/>
                    </a:cubicBezTo>
                    <a:cubicBezTo>
                      <a:pt x="19777" y="24158"/>
                      <a:pt x="20122" y="24623"/>
                      <a:pt x="20455" y="25099"/>
                    </a:cubicBezTo>
                    <a:cubicBezTo>
                      <a:pt x="20491" y="25147"/>
                      <a:pt x="20515" y="25218"/>
                      <a:pt x="20551" y="25230"/>
                    </a:cubicBezTo>
                    <a:cubicBezTo>
                      <a:pt x="20789" y="25349"/>
                      <a:pt x="20872" y="25587"/>
                      <a:pt x="21015" y="25778"/>
                    </a:cubicBezTo>
                    <a:cubicBezTo>
                      <a:pt x="21086" y="25885"/>
                      <a:pt x="21158" y="26004"/>
                      <a:pt x="21253" y="26099"/>
                    </a:cubicBezTo>
                    <a:cubicBezTo>
                      <a:pt x="21682" y="26575"/>
                      <a:pt x="22146" y="27016"/>
                      <a:pt x="22456" y="27587"/>
                    </a:cubicBezTo>
                    <a:cubicBezTo>
                      <a:pt x="22479" y="27623"/>
                      <a:pt x="22515" y="27671"/>
                      <a:pt x="22563" y="27718"/>
                    </a:cubicBezTo>
                    <a:cubicBezTo>
                      <a:pt x="22980" y="28206"/>
                      <a:pt x="23372" y="28683"/>
                      <a:pt x="23789" y="29171"/>
                    </a:cubicBezTo>
                    <a:cubicBezTo>
                      <a:pt x="23884" y="29290"/>
                      <a:pt x="23956" y="29409"/>
                      <a:pt x="24063" y="29528"/>
                    </a:cubicBezTo>
                    <a:cubicBezTo>
                      <a:pt x="24313" y="29861"/>
                      <a:pt x="24527" y="30231"/>
                      <a:pt x="24825" y="30516"/>
                    </a:cubicBezTo>
                    <a:cubicBezTo>
                      <a:pt x="25277" y="30957"/>
                      <a:pt x="25658" y="31481"/>
                      <a:pt x="26075" y="31957"/>
                    </a:cubicBezTo>
                    <a:cubicBezTo>
                      <a:pt x="26504" y="32445"/>
                      <a:pt x="26944" y="32945"/>
                      <a:pt x="27421" y="33398"/>
                    </a:cubicBezTo>
                    <a:cubicBezTo>
                      <a:pt x="27635" y="33612"/>
                      <a:pt x="27885" y="33779"/>
                      <a:pt x="28171" y="33874"/>
                    </a:cubicBezTo>
                    <a:cubicBezTo>
                      <a:pt x="28516" y="33743"/>
                      <a:pt x="28647" y="33493"/>
                      <a:pt x="28647" y="33159"/>
                    </a:cubicBezTo>
                    <a:cubicBezTo>
                      <a:pt x="28647" y="32790"/>
                      <a:pt x="28611" y="32421"/>
                      <a:pt x="28516" y="32052"/>
                    </a:cubicBezTo>
                    <a:cubicBezTo>
                      <a:pt x="28290" y="31290"/>
                      <a:pt x="28099" y="30528"/>
                      <a:pt x="27897" y="29754"/>
                    </a:cubicBezTo>
                    <a:cubicBezTo>
                      <a:pt x="27802" y="29349"/>
                      <a:pt x="27766" y="28933"/>
                      <a:pt x="27575" y="28564"/>
                    </a:cubicBezTo>
                    <a:cubicBezTo>
                      <a:pt x="27504" y="28421"/>
                      <a:pt x="27480" y="28242"/>
                      <a:pt x="27456" y="28075"/>
                    </a:cubicBezTo>
                    <a:cubicBezTo>
                      <a:pt x="27444" y="27980"/>
                      <a:pt x="27421" y="27897"/>
                      <a:pt x="27397" y="27802"/>
                    </a:cubicBezTo>
                    <a:cubicBezTo>
                      <a:pt x="27290" y="27421"/>
                      <a:pt x="27147" y="27040"/>
                      <a:pt x="27087" y="26659"/>
                    </a:cubicBezTo>
                    <a:cubicBezTo>
                      <a:pt x="26980" y="26063"/>
                      <a:pt x="26813" y="25480"/>
                      <a:pt x="26647" y="24920"/>
                    </a:cubicBezTo>
                    <a:cubicBezTo>
                      <a:pt x="26551" y="24551"/>
                      <a:pt x="26444" y="24158"/>
                      <a:pt x="26349" y="23777"/>
                    </a:cubicBezTo>
                    <a:cubicBezTo>
                      <a:pt x="26170" y="23003"/>
                      <a:pt x="26028" y="22230"/>
                      <a:pt x="25849" y="21456"/>
                    </a:cubicBezTo>
                    <a:cubicBezTo>
                      <a:pt x="25777" y="21122"/>
                      <a:pt x="25682" y="20801"/>
                      <a:pt x="25611" y="20467"/>
                    </a:cubicBezTo>
                    <a:cubicBezTo>
                      <a:pt x="25575" y="20348"/>
                      <a:pt x="25611" y="20194"/>
                      <a:pt x="25730" y="20182"/>
                    </a:cubicBezTo>
                    <a:cubicBezTo>
                      <a:pt x="25980" y="20158"/>
                      <a:pt x="26194" y="19967"/>
                      <a:pt x="26468" y="20039"/>
                    </a:cubicBezTo>
                    <a:cubicBezTo>
                      <a:pt x="26920" y="20146"/>
                      <a:pt x="27385" y="20241"/>
                      <a:pt x="27861" y="20289"/>
                    </a:cubicBezTo>
                    <a:cubicBezTo>
                      <a:pt x="29004" y="20396"/>
                      <a:pt x="30135" y="20575"/>
                      <a:pt x="31278" y="20694"/>
                    </a:cubicBezTo>
                    <a:cubicBezTo>
                      <a:pt x="32159" y="20777"/>
                      <a:pt x="33016" y="20932"/>
                      <a:pt x="33909" y="20991"/>
                    </a:cubicBezTo>
                    <a:cubicBezTo>
                      <a:pt x="34386" y="21015"/>
                      <a:pt x="34862" y="21134"/>
                      <a:pt x="35374" y="21218"/>
                    </a:cubicBezTo>
                    <a:cubicBezTo>
                      <a:pt x="35541" y="21420"/>
                      <a:pt x="35683" y="21658"/>
                      <a:pt x="35862" y="21884"/>
                    </a:cubicBezTo>
                    <a:cubicBezTo>
                      <a:pt x="36172" y="22277"/>
                      <a:pt x="36517" y="22658"/>
                      <a:pt x="36815" y="23051"/>
                    </a:cubicBezTo>
                    <a:cubicBezTo>
                      <a:pt x="37219" y="23575"/>
                      <a:pt x="37636" y="24087"/>
                      <a:pt x="38136" y="24516"/>
                    </a:cubicBezTo>
                    <a:cubicBezTo>
                      <a:pt x="38291" y="24647"/>
                      <a:pt x="38434" y="24813"/>
                      <a:pt x="38589" y="24944"/>
                    </a:cubicBezTo>
                    <a:cubicBezTo>
                      <a:pt x="38839" y="25170"/>
                      <a:pt x="39124" y="25337"/>
                      <a:pt x="39482" y="25361"/>
                    </a:cubicBezTo>
                    <a:cubicBezTo>
                      <a:pt x="39982" y="25397"/>
                      <a:pt x="40494" y="25492"/>
                      <a:pt x="40994" y="25539"/>
                    </a:cubicBezTo>
                    <a:cubicBezTo>
                      <a:pt x="41291" y="25575"/>
                      <a:pt x="41589" y="25539"/>
                      <a:pt x="41887" y="25539"/>
                    </a:cubicBezTo>
                    <a:cubicBezTo>
                      <a:pt x="41934" y="25468"/>
                      <a:pt x="41970" y="25397"/>
                      <a:pt x="42030" y="25349"/>
                    </a:cubicBezTo>
                    <a:cubicBezTo>
                      <a:pt x="42244" y="25158"/>
                      <a:pt x="42244" y="24932"/>
                      <a:pt x="42160" y="24682"/>
                    </a:cubicBezTo>
                    <a:cubicBezTo>
                      <a:pt x="42065" y="24456"/>
                      <a:pt x="41994" y="24218"/>
                      <a:pt x="41875" y="24004"/>
                    </a:cubicBezTo>
                    <a:cubicBezTo>
                      <a:pt x="41756" y="23789"/>
                      <a:pt x="41637" y="23551"/>
                      <a:pt x="41565" y="23289"/>
                    </a:cubicBezTo>
                    <a:cubicBezTo>
                      <a:pt x="41434" y="22849"/>
                      <a:pt x="41232" y="22420"/>
                      <a:pt x="41017" y="22003"/>
                    </a:cubicBezTo>
                    <a:cubicBezTo>
                      <a:pt x="40779" y="21563"/>
                      <a:pt x="40625" y="21110"/>
                      <a:pt x="40517" y="20634"/>
                    </a:cubicBezTo>
                    <a:cubicBezTo>
                      <a:pt x="40613" y="20491"/>
                      <a:pt x="40684" y="20360"/>
                      <a:pt x="40791" y="20253"/>
                    </a:cubicBezTo>
                    <a:cubicBezTo>
                      <a:pt x="40898" y="20170"/>
                      <a:pt x="41053" y="20122"/>
                      <a:pt x="41196" y="20051"/>
                    </a:cubicBezTo>
                    <a:cubicBezTo>
                      <a:pt x="41256" y="20027"/>
                      <a:pt x="41315" y="19955"/>
                      <a:pt x="41375" y="19920"/>
                    </a:cubicBezTo>
                    <a:cubicBezTo>
                      <a:pt x="41529" y="19801"/>
                      <a:pt x="41708" y="19682"/>
                      <a:pt x="41875" y="19563"/>
                    </a:cubicBezTo>
                    <a:cubicBezTo>
                      <a:pt x="41946" y="19503"/>
                      <a:pt x="42041" y="19455"/>
                      <a:pt x="42089" y="19384"/>
                    </a:cubicBezTo>
                    <a:cubicBezTo>
                      <a:pt x="42339" y="18967"/>
                      <a:pt x="42720" y="18693"/>
                      <a:pt x="43065" y="18372"/>
                    </a:cubicBezTo>
                    <a:cubicBezTo>
                      <a:pt x="43303" y="18146"/>
                      <a:pt x="43470" y="17848"/>
                      <a:pt x="43673" y="17550"/>
                    </a:cubicBezTo>
                    <a:cubicBezTo>
                      <a:pt x="43244" y="17408"/>
                      <a:pt x="42839" y="17300"/>
                      <a:pt x="42422" y="17265"/>
                    </a:cubicBezTo>
                    <a:cubicBezTo>
                      <a:pt x="42006" y="17253"/>
                      <a:pt x="41577" y="17062"/>
                      <a:pt x="41148" y="17241"/>
                    </a:cubicBezTo>
                    <a:cubicBezTo>
                      <a:pt x="41077" y="17443"/>
                      <a:pt x="41017" y="17658"/>
                      <a:pt x="40934" y="17884"/>
                    </a:cubicBezTo>
                    <a:cubicBezTo>
                      <a:pt x="40898" y="17979"/>
                      <a:pt x="40851" y="18086"/>
                      <a:pt x="40791" y="18181"/>
                    </a:cubicBezTo>
                    <a:cubicBezTo>
                      <a:pt x="40756" y="18217"/>
                      <a:pt x="40684" y="18253"/>
                      <a:pt x="40636" y="18241"/>
                    </a:cubicBezTo>
                    <a:cubicBezTo>
                      <a:pt x="40601" y="18241"/>
                      <a:pt x="40517" y="18181"/>
                      <a:pt x="40517" y="18134"/>
                    </a:cubicBezTo>
                    <a:cubicBezTo>
                      <a:pt x="40494" y="18003"/>
                      <a:pt x="40458" y="17860"/>
                      <a:pt x="40482" y="17741"/>
                    </a:cubicBezTo>
                    <a:cubicBezTo>
                      <a:pt x="40565" y="17300"/>
                      <a:pt x="40625" y="16848"/>
                      <a:pt x="40791" y="16431"/>
                    </a:cubicBezTo>
                    <a:cubicBezTo>
                      <a:pt x="41041" y="15764"/>
                      <a:pt x="41256" y="15074"/>
                      <a:pt x="41434" y="14395"/>
                    </a:cubicBezTo>
                    <a:cubicBezTo>
                      <a:pt x="41553" y="13919"/>
                      <a:pt x="41696" y="13443"/>
                      <a:pt x="41732" y="12966"/>
                    </a:cubicBezTo>
                    <a:cubicBezTo>
                      <a:pt x="41768" y="12300"/>
                      <a:pt x="41910" y="11669"/>
                      <a:pt x="42041" y="11014"/>
                    </a:cubicBezTo>
                    <a:cubicBezTo>
                      <a:pt x="41994" y="10954"/>
                      <a:pt x="41946" y="10895"/>
                      <a:pt x="41922" y="10835"/>
                    </a:cubicBezTo>
                    <a:cubicBezTo>
                      <a:pt x="41887" y="10764"/>
                      <a:pt x="41922" y="10645"/>
                      <a:pt x="41756" y="10645"/>
                    </a:cubicBezTo>
                    <a:cubicBezTo>
                      <a:pt x="41684" y="10800"/>
                      <a:pt x="41589" y="10942"/>
                      <a:pt x="41553" y="11097"/>
                    </a:cubicBezTo>
                    <a:cubicBezTo>
                      <a:pt x="41327" y="11776"/>
                      <a:pt x="41089" y="12443"/>
                      <a:pt x="40898" y="13133"/>
                    </a:cubicBezTo>
                    <a:cubicBezTo>
                      <a:pt x="40601" y="14145"/>
                      <a:pt x="40303" y="15133"/>
                      <a:pt x="39982" y="16134"/>
                    </a:cubicBezTo>
                    <a:cubicBezTo>
                      <a:pt x="39910" y="16348"/>
                      <a:pt x="39791" y="16550"/>
                      <a:pt x="39744" y="16776"/>
                    </a:cubicBezTo>
                    <a:cubicBezTo>
                      <a:pt x="39660" y="17348"/>
                      <a:pt x="39410" y="17848"/>
                      <a:pt x="39243" y="18396"/>
                    </a:cubicBezTo>
                    <a:cubicBezTo>
                      <a:pt x="39172" y="18646"/>
                      <a:pt x="39029" y="18872"/>
                      <a:pt x="38910" y="19110"/>
                    </a:cubicBezTo>
                    <a:cubicBezTo>
                      <a:pt x="38827" y="19277"/>
                      <a:pt x="38672" y="19348"/>
                      <a:pt x="38493" y="19324"/>
                    </a:cubicBezTo>
                    <a:cubicBezTo>
                      <a:pt x="38315" y="19301"/>
                      <a:pt x="38231" y="19170"/>
                      <a:pt x="38184" y="19027"/>
                    </a:cubicBezTo>
                    <a:cubicBezTo>
                      <a:pt x="38136" y="18848"/>
                      <a:pt x="38100" y="18634"/>
                      <a:pt x="38124" y="18467"/>
                    </a:cubicBezTo>
                    <a:cubicBezTo>
                      <a:pt x="38231" y="18050"/>
                      <a:pt x="38160" y="17598"/>
                      <a:pt x="38493" y="17253"/>
                    </a:cubicBezTo>
                    <a:cubicBezTo>
                      <a:pt x="38529" y="17217"/>
                      <a:pt x="38541" y="17146"/>
                      <a:pt x="38553" y="17086"/>
                    </a:cubicBezTo>
                    <a:cubicBezTo>
                      <a:pt x="38672" y="16431"/>
                      <a:pt x="38970" y="15836"/>
                      <a:pt x="39172" y="15217"/>
                    </a:cubicBezTo>
                    <a:cubicBezTo>
                      <a:pt x="39291" y="14812"/>
                      <a:pt x="39482" y="14443"/>
                      <a:pt x="39565" y="14038"/>
                    </a:cubicBezTo>
                    <a:cubicBezTo>
                      <a:pt x="39624" y="13764"/>
                      <a:pt x="39708" y="13526"/>
                      <a:pt x="39827" y="13312"/>
                    </a:cubicBezTo>
                    <a:cubicBezTo>
                      <a:pt x="39970" y="13050"/>
                      <a:pt x="40077" y="12800"/>
                      <a:pt x="40077" y="12502"/>
                    </a:cubicBezTo>
                    <a:cubicBezTo>
                      <a:pt x="40077" y="12335"/>
                      <a:pt x="40136" y="12204"/>
                      <a:pt x="40255" y="12097"/>
                    </a:cubicBezTo>
                    <a:cubicBezTo>
                      <a:pt x="40422" y="11954"/>
                      <a:pt x="40494" y="11740"/>
                      <a:pt x="40482" y="11538"/>
                    </a:cubicBezTo>
                    <a:cubicBezTo>
                      <a:pt x="40458" y="11347"/>
                      <a:pt x="40517" y="11204"/>
                      <a:pt x="40613" y="11061"/>
                    </a:cubicBezTo>
                    <a:cubicBezTo>
                      <a:pt x="40613" y="10954"/>
                      <a:pt x="40720" y="10764"/>
                      <a:pt x="40684" y="10514"/>
                    </a:cubicBezTo>
                    <a:close/>
                    <a:moveTo>
                      <a:pt x="25813" y="12240"/>
                    </a:moveTo>
                    <a:cubicBezTo>
                      <a:pt x="25932" y="12085"/>
                      <a:pt x="26039" y="11954"/>
                      <a:pt x="26135" y="11823"/>
                    </a:cubicBezTo>
                    <a:cubicBezTo>
                      <a:pt x="26039" y="11490"/>
                      <a:pt x="26301" y="11300"/>
                      <a:pt x="26432" y="11061"/>
                    </a:cubicBezTo>
                    <a:cubicBezTo>
                      <a:pt x="26968" y="10109"/>
                      <a:pt x="27563" y="9204"/>
                      <a:pt x="28159" y="8299"/>
                    </a:cubicBezTo>
                    <a:cubicBezTo>
                      <a:pt x="28409" y="7906"/>
                      <a:pt x="28671" y="7525"/>
                      <a:pt x="28909" y="7121"/>
                    </a:cubicBezTo>
                    <a:cubicBezTo>
                      <a:pt x="29171" y="6704"/>
                      <a:pt x="29421" y="6287"/>
                      <a:pt x="29718" y="5894"/>
                    </a:cubicBezTo>
                    <a:cubicBezTo>
                      <a:pt x="29980" y="5537"/>
                      <a:pt x="30159" y="5120"/>
                      <a:pt x="30504" y="4811"/>
                    </a:cubicBezTo>
                    <a:cubicBezTo>
                      <a:pt x="30516" y="4799"/>
                      <a:pt x="30516" y="4787"/>
                      <a:pt x="30540" y="4763"/>
                    </a:cubicBezTo>
                    <a:cubicBezTo>
                      <a:pt x="30957" y="4108"/>
                      <a:pt x="31350" y="3477"/>
                      <a:pt x="31766" y="2822"/>
                    </a:cubicBezTo>
                    <a:cubicBezTo>
                      <a:pt x="32100" y="2310"/>
                      <a:pt x="32457" y="1834"/>
                      <a:pt x="32635" y="1239"/>
                    </a:cubicBezTo>
                    <a:cubicBezTo>
                      <a:pt x="32743" y="894"/>
                      <a:pt x="32671" y="620"/>
                      <a:pt x="32409" y="370"/>
                    </a:cubicBezTo>
                    <a:cubicBezTo>
                      <a:pt x="31695" y="441"/>
                      <a:pt x="31111" y="810"/>
                      <a:pt x="30516" y="1120"/>
                    </a:cubicBezTo>
                    <a:cubicBezTo>
                      <a:pt x="29897" y="1441"/>
                      <a:pt x="29302" y="1858"/>
                      <a:pt x="28683" y="2239"/>
                    </a:cubicBezTo>
                    <a:cubicBezTo>
                      <a:pt x="28623" y="2287"/>
                      <a:pt x="28575" y="2334"/>
                      <a:pt x="28492" y="2358"/>
                    </a:cubicBezTo>
                    <a:cubicBezTo>
                      <a:pt x="27992" y="2501"/>
                      <a:pt x="27635" y="2882"/>
                      <a:pt x="27182" y="3132"/>
                    </a:cubicBezTo>
                    <a:cubicBezTo>
                      <a:pt x="26790" y="3370"/>
                      <a:pt x="26432" y="3668"/>
                      <a:pt x="26028" y="3918"/>
                    </a:cubicBezTo>
                    <a:cubicBezTo>
                      <a:pt x="25551" y="4215"/>
                      <a:pt x="25015" y="4430"/>
                      <a:pt x="24623" y="4846"/>
                    </a:cubicBezTo>
                    <a:cubicBezTo>
                      <a:pt x="24551" y="4918"/>
                      <a:pt x="24432" y="4942"/>
                      <a:pt x="24325" y="5001"/>
                    </a:cubicBezTo>
                    <a:cubicBezTo>
                      <a:pt x="23539" y="5466"/>
                      <a:pt x="22765" y="5954"/>
                      <a:pt x="22003" y="6478"/>
                    </a:cubicBezTo>
                    <a:cubicBezTo>
                      <a:pt x="21467" y="6847"/>
                      <a:pt x="20920" y="7228"/>
                      <a:pt x="20396" y="7621"/>
                    </a:cubicBezTo>
                    <a:cubicBezTo>
                      <a:pt x="19920" y="7990"/>
                      <a:pt x="19420" y="8287"/>
                      <a:pt x="18896" y="8609"/>
                    </a:cubicBezTo>
                    <a:cubicBezTo>
                      <a:pt x="18693" y="8728"/>
                      <a:pt x="18455" y="8823"/>
                      <a:pt x="18277" y="8978"/>
                    </a:cubicBezTo>
                    <a:cubicBezTo>
                      <a:pt x="18098" y="9121"/>
                      <a:pt x="17896" y="9216"/>
                      <a:pt x="17693" y="9323"/>
                    </a:cubicBezTo>
                    <a:cubicBezTo>
                      <a:pt x="17515" y="9407"/>
                      <a:pt x="17336" y="9549"/>
                      <a:pt x="17157" y="9621"/>
                    </a:cubicBezTo>
                    <a:cubicBezTo>
                      <a:pt x="16764" y="9799"/>
                      <a:pt x="16455" y="10121"/>
                      <a:pt x="16026" y="10240"/>
                    </a:cubicBezTo>
                    <a:cubicBezTo>
                      <a:pt x="15931" y="10276"/>
                      <a:pt x="15860" y="10335"/>
                      <a:pt x="15895" y="10466"/>
                    </a:cubicBezTo>
                    <a:cubicBezTo>
                      <a:pt x="15931" y="10478"/>
                      <a:pt x="15967" y="10526"/>
                      <a:pt x="16026" y="10538"/>
                    </a:cubicBezTo>
                    <a:cubicBezTo>
                      <a:pt x="16562" y="10645"/>
                      <a:pt x="17086" y="10752"/>
                      <a:pt x="17622" y="10835"/>
                    </a:cubicBezTo>
                    <a:cubicBezTo>
                      <a:pt x="17872" y="10883"/>
                      <a:pt x="18134" y="10871"/>
                      <a:pt x="18408" y="10907"/>
                    </a:cubicBezTo>
                    <a:cubicBezTo>
                      <a:pt x="18884" y="11002"/>
                      <a:pt x="19348" y="11181"/>
                      <a:pt x="19824" y="11240"/>
                    </a:cubicBezTo>
                    <a:cubicBezTo>
                      <a:pt x="19908" y="11252"/>
                      <a:pt x="20003" y="11312"/>
                      <a:pt x="20086" y="11347"/>
                    </a:cubicBezTo>
                    <a:cubicBezTo>
                      <a:pt x="20503" y="11442"/>
                      <a:pt x="20920" y="11585"/>
                      <a:pt x="21336" y="11669"/>
                    </a:cubicBezTo>
                    <a:cubicBezTo>
                      <a:pt x="21753" y="11764"/>
                      <a:pt x="22182" y="11800"/>
                      <a:pt x="22622" y="11883"/>
                    </a:cubicBezTo>
                    <a:cubicBezTo>
                      <a:pt x="22753" y="11895"/>
                      <a:pt x="22872" y="11919"/>
                      <a:pt x="23003" y="11954"/>
                    </a:cubicBezTo>
                    <a:cubicBezTo>
                      <a:pt x="23408" y="12014"/>
                      <a:pt x="23825" y="12085"/>
                      <a:pt x="24230" y="12133"/>
                    </a:cubicBezTo>
                    <a:cubicBezTo>
                      <a:pt x="24765" y="12145"/>
                      <a:pt x="25254" y="12312"/>
                      <a:pt x="25813" y="12240"/>
                    </a:cubicBezTo>
                    <a:close/>
                    <a:moveTo>
                      <a:pt x="27099" y="24992"/>
                    </a:moveTo>
                    <a:cubicBezTo>
                      <a:pt x="27230" y="24980"/>
                      <a:pt x="27242" y="24885"/>
                      <a:pt x="27266" y="24825"/>
                    </a:cubicBezTo>
                    <a:cubicBezTo>
                      <a:pt x="27290" y="24361"/>
                      <a:pt x="27301" y="23908"/>
                      <a:pt x="27301" y="23444"/>
                    </a:cubicBezTo>
                    <a:cubicBezTo>
                      <a:pt x="27301" y="23337"/>
                      <a:pt x="27266" y="23218"/>
                      <a:pt x="27218" y="23123"/>
                    </a:cubicBezTo>
                    <a:cubicBezTo>
                      <a:pt x="27123" y="22944"/>
                      <a:pt x="26980" y="22837"/>
                      <a:pt x="26790" y="22789"/>
                    </a:cubicBezTo>
                    <a:cubicBezTo>
                      <a:pt x="26718" y="22777"/>
                      <a:pt x="26647" y="22825"/>
                      <a:pt x="26575" y="22837"/>
                    </a:cubicBezTo>
                    <a:cubicBezTo>
                      <a:pt x="26682" y="23242"/>
                      <a:pt x="26754" y="23599"/>
                      <a:pt x="26861" y="23956"/>
                    </a:cubicBezTo>
                    <a:cubicBezTo>
                      <a:pt x="26968" y="24289"/>
                      <a:pt x="26885" y="24682"/>
                      <a:pt x="27099" y="24992"/>
                    </a:cubicBezTo>
                    <a:close/>
                    <a:moveTo>
                      <a:pt x="28183" y="28992"/>
                    </a:moveTo>
                    <a:cubicBezTo>
                      <a:pt x="28218" y="28075"/>
                      <a:pt x="28159" y="27885"/>
                      <a:pt x="27825" y="27564"/>
                    </a:cubicBezTo>
                    <a:cubicBezTo>
                      <a:pt x="27837" y="28075"/>
                      <a:pt x="27980" y="28504"/>
                      <a:pt x="28183" y="28992"/>
                    </a:cubicBezTo>
                    <a:close/>
                    <a:moveTo>
                      <a:pt x="27956" y="9740"/>
                    </a:moveTo>
                    <a:cubicBezTo>
                      <a:pt x="28314" y="9573"/>
                      <a:pt x="28409" y="9228"/>
                      <a:pt x="28552" y="8918"/>
                    </a:cubicBezTo>
                    <a:cubicBezTo>
                      <a:pt x="28587" y="8859"/>
                      <a:pt x="28552" y="8776"/>
                      <a:pt x="28552" y="8692"/>
                    </a:cubicBezTo>
                    <a:cubicBezTo>
                      <a:pt x="28302" y="9026"/>
                      <a:pt x="28075" y="9335"/>
                      <a:pt x="27956" y="974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3"/>
              <p:cNvSpPr/>
              <p:nvPr/>
            </p:nvSpPr>
            <p:spPr>
              <a:xfrm>
                <a:off x="7157682" y="1006780"/>
                <a:ext cx="51152" cy="46650"/>
              </a:xfrm>
              <a:custGeom>
                <a:rect b="b" l="l" r="r" t="t"/>
                <a:pathLst>
                  <a:path extrusionOk="0" h="1347" w="1477">
                    <a:moveTo>
                      <a:pt x="655" y="1346"/>
                    </a:moveTo>
                    <a:cubicBezTo>
                      <a:pt x="310" y="1263"/>
                      <a:pt x="191" y="1025"/>
                      <a:pt x="1" y="834"/>
                    </a:cubicBezTo>
                    <a:cubicBezTo>
                      <a:pt x="84" y="608"/>
                      <a:pt x="155" y="406"/>
                      <a:pt x="251" y="191"/>
                    </a:cubicBezTo>
                    <a:cubicBezTo>
                      <a:pt x="286" y="72"/>
                      <a:pt x="394" y="37"/>
                      <a:pt x="513" y="25"/>
                    </a:cubicBezTo>
                    <a:cubicBezTo>
                      <a:pt x="810" y="1"/>
                      <a:pt x="1048" y="179"/>
                      <a:pt x="1298" y="299"/>
                    </a:cubicBezTo>
                    <a:cubicBezTo>
                      <a:pt x="1441" y="358"/>
                      <a:pt x="1477" y="572"/>
                      <a:pt x="1406" y="691"/>
                    </a:cubicBezTo>
                    <a:cubicBezTo>
                      <a:pt x="1322" y="834"/>
                      <a:pt x="1215" y="977"/>
                      <a:pt x="1096" y="1084"/>
                    </a:cubicBezTo>
                    <a:cubicBezTo>
                      <a:pt x="953" y="1192"/>
                      <a:pt x="798" y="1263"/>
                      <a:pt x="655" y="1346"/>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3"/>
              <p:cNvSpPr/>
              <p:nvPr/>
            </p:nvSpPr>
            <p:spPr>
              <a:xfrm>
                <a:off x="7290879" y="1009273"/>
                <a:ext cx="42494" cy="51568"/>
              </a:xfrm>
              <a:custGeom>
                <a:rect b="b" l="l" r="r" t="t"/>
                <a:pathLst>
                  <a:path extrusionOk="0" h="1489" w="1227">
                    <a:moveTo>
                      <a:pt x="1227" y="310"/>
                    </a:moveTo>
                    <a:lnTo>
                      <a:pt x="1227" y="834"/>
                    </a:lnTo>
                    <a:cubicBezTo>
                      <a:pt x="929" y="1024"/>
                      <a:pt x="762" y="1405"/>
                      <a:pt x="358" y="1489"/>
                    </a:cubicBezTo>
                    <a:cubicBezTo>
                      <a:pt x="274" y="1417"/>
                      <a:pt x="167" y="1334"/>
                      <a:pt x="84" y="1250"/>
                    </a:cubicBezTo>
                    <a:cubicBezTo>
                      <a:pt x="48" y="1215"/>
                      <a:pt x="0" y="1143"/>
                      <a:pt x="12" y="1096"/>
                    </a:cubicBezTo>
                    <a:cubicBezTo>
                      <a:pt x="84" y="834"/>
                      <a:pt x="96" y="548"/>
                      <a:pt x="227" y="310"/>
                    </a:cubicBezTo>
                    <a:cubicBezTo>
                      <a:pt x="405" y="0"/>
                      <a:pt x="596" y="0"/>
                      <a:pt x="941" y="167"/>
                    </a:cubicBezTo>
                    <a:cubicBezTo>
                      <a:pt x="1012" y="215"/>
                      <a:pt x="1096" y="250"/>
                      <a:pt x="1227" y="31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3"/>
              <p:cNvSpPr/>
              <p:nvPr/>
            </p:nvSpPr>
            <p:spPr>
              <a:xfrm>
                <a:off x="7226151" y="1013395"/>
                <a:ext cx="42910" cy="50321"/>
              </a:xfrm>
              <a:custGeom>
                <a:rect b="b" l="l" r="r" t="t"/>
                <a:pathLst>
                  <a:path extrusionOk="0" h="1453" w="1239">
                    <a:moveTo>
                      <a:pt x="679" y="12"/>
                    </a:moveTo>
                    <a:cubicBezTo>
                      <a:pt x="941" y="0"/>
                      <a:pt x="1036" y="179"/>
                      <a:pt x="1131" y="369"/>
                    </a:cubicBezTo>
                    <a:cubicBezTo>
                      <a:pt x="1214" y="584"/>
                      <a:pt x="1238" y="774"/>
                      <a:pt x="1084" y="953"/>
                    </a:cubicBezTo>
                    <a:cubicBezTo>
                      <a:pt x="1024" y="1024"/>
                      <a:pt x="953" y="1072"/>
                      <a:pt x="857" y="1131"/>
                    </a:cubicBezTo>
                    <a:cubicBezTo>
                      <a:pt x="429" y="1453"/>
                      <a:pt x="83" y="1322"/>
                      <a:pt x="48" y="786"/>
                    </a:cubicBezTo>
                    <a:cubicBezTo>
                      <a:pt x="0" y="262"/>
                      <a:pt x="191" y="0"/>
                      <a:pt x="679" y="12"/>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3"/>
              <p:cNvSpPr/>
              <p:nvPr/>
            </p:nvSpPr>
            <p:spPr>
              <a:xfrm>
                <a:off x="6943272" y="971316"/>
                <a:ext cx="40451" cy="45819"/>
              </a:xfrm>
              <a:custGeom>
                <a:rect b="b" l="l" r="r" t="t"/>
                <a:pathLst>
                  <a:path extrusionOk="0" h="1323" w="1168">
                    <a:moveTo>
                      <a:pt x="679" y="1323"/>
                    </a:moveTo>
                    <a:lnTo>
                      <a:pt x="619" y="1323"/>
                    </a:lnTo>
                    <a:cubicBezTo>
                      <a:pt x="0" y="1108"/>
                      <a:pt x="36" y="894"/>
                      <a:pt x="119" y="382"/>
                    </a:cubicBezTo>
                    <a:cubicBezTo>
                      <a:pt x="143" y="156"/>
                      <a:pt x="334" y="1"/>
                      <a:pt x="548" y="13"/>
                    </a:cubicBezTo>
                    <a:cubicBezTo>
                      <a:pt x="774" y="13"/>
                      <a:pt x="1012" y="180"/>
                      <a:pt x="1072" y="370"/>
                    </a:cubicBezTo>
                    <a:cubicBezTo>
                      <a:pt x="1167" y="727"/>
                      <a:pt x="1036" y="1025"/>
                      <a:pt x="679" y="1323"/>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3"/>
              <p:cNvSpPr/>
              <p:nvPr/>
            </p:nvSpPr>
            <p:spPr>
              <a:xfrm>
                <a:off x="6537518" y="897514"/>
                <a:ext cx="35914" cy="48278"/>
              </a:xfrm>
              <a:custGeom>
                <a:rect b="b" l="l" r="r" t="t"/>
                <a:pathLst>
                  <a:path extrusionOk="0" h="1394" w="1037">
                    <a:moveTo>
                      <a:pt x="120" y="1310"/>
                    </a:moveTo>
                    <a:cubicBezTo>
                      <a:pt x="84" y="1096"/>
                      <a:pt x="60" y="941"/>
                      <a:pt x="24" y="775"/>
                    </a:cubicBezTo>
                    <a:cubicBezTo>
                      <a:pt x="1" y="489"/>
                      <a:pt x="167" y="203"/>
                      <a:pt x="417" y="108"/>
                    </a:cubicBezTo>
                    <a:cubicBezTo>
                      <a:pt x="679" y="1"/>
                      <a:pt x="977" y="132"/>
                      <a:pt x="1013" y="429"/>
                    </a:cubicBezTo>
                    <a:cubicBezTo>
                      <a:pt x="1036" y="715"/>
                      <a:pt x="1001" y="1001"/>
                      <a:pt x="846" y="1251"/>
                    </a:cubicBezTo>
                    <a:cubicBezTo>
                      <a:pt x="786" y="1358"/>
                      <a:pt x="679" y="1394"/>
                      <a:pt x="560" y="1382"/>
                    </a:cubicBezTo>
                    <a:cubicBezTo>
                      <a:pt x="417" y="1334"/>
                      <a:pt x="298" y="1322"/>
                      <a:pt x="120" y="131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3"/>
              <p:cNvSpPr/>
              <p:nvPr/>
            </p:nvSpPr>
            <p:spPr>
              <a:xfrm>
                <a:off x="7344490" y="1032373"/>
                <a:ext cx="40832" cy="46615"/>
              </a:xfrm>
              <a:custGeom>
                <a:rect b="b" l="l" r="r" t="t"/>
                <a:pathLst>
                  <a:path extrusionOk="0" h="1346" w="1179">
                    <a:moveTo>
                      <a:pt x="798" y="1238"/>
                    </a:moveTo>
                    <a:cubicBezTo>
                      <a:pt x="464" y="1345"/>
                      <a:pt x="286" y="1167"/>
                      <a:pt x="36" y="1012"/>
                    </a:cubicBezTo>
                    <a:cubicBezTo>
                      <a:pt x="36" y="869"/>
                      <a:pt x="0" y="703"/>
                      <a:pt x="36" y="536"/>
                    </a:cubicBezTo>
                    <a:cubicBezTo>
                      <a:pt x="95" y="179"/>
                      <a:pt x="381" y="0"/>
                      <a:pt x="738" y="83"/>
                    </a:cubicBezTo>
                    <a:cubicBezTo>
                      <a:pt x="1000" y="143"/>
                      <a:pt x="1179" y="417"/>
                      <a:pt x="1072" y="679"/>
                    </a:cubicBezTo>
                    <a:cubicBezTo>
                      <a:pt x="1012" y="869"/>
                      <a:pt x="893" y="1048"/>
                      <a:pt x="798" y="1238"/>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33"/>
              <p:cNvSpPr/>
              <p:nvPr/>
            </p:nvSpPr>
            <p:spPr>
              <a:xfrm>
                <a:off x="6600203" y="903298"/>
                <a:ext cx="34252" cy="47447"/>
              </a:xfrm>
              <a:custGeom>
                <a:rect b="b" l="l" r="r" t="t"/>
                <a:pathLst>
                  <a:path extrusionOk="0" h="1370" w="989">
                    <a:moveTo>
                      <a:pt x="0" y="393"/>
                    </a:moveTo>
                    <a:cubicBezTo>
                      <a:pt x="167" y="274"/>
                      <a:pt x="322" y="179"/>
                      <a:pt x="477" y="72"/>
                    </a:cubicBezTo>
                    <a:cubicBezTo>
                      <a:pt x="584" y="0"/>
                      <a:pt x="703" y="24"/>
                      <a:pt x="774" y="131"/>
                    </a:cubicBezTo>
                    <a:cubicBezTo>
                      <a:pt x="858" y="239"/>
                      <a:pt x="953" y="358"/>
                      <a:pt x="977" y="453"/>
                    </a:cubicBezTo>
                    <a:cubicBezTo>
                      <a:pt x="989" y="751"/>
                      <a:pt x="953" y="1048"/>
                      <a:pt x="703" y="1274"/>
                    </a:cubicBezTo>
                    <a:cubicBezTo>
                      <a:pt x="619" y="1370"/>
                      <a:pt x="500" y="1370"/>
                      <a:pt x="393" y="1286"/>
                    </a:cubicBezTo>
                    <a:cubicBezTo>
                      <a:pt x="238" y="1191"/>
                      <a:pt x="143" y="1084"/>
                      <a:pt x="108" y="893"/>
                    </a:cubicBezTo>
                    <a:cubicBezTo>
                      <a:pt x="96" y="751"/>
                      <a:pt x="60" y="620"/>
                      <a:pt x="0" y="393"/>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33"/>
              <p:cNvSpPr/>
              <p:nvPr/>
            </p:nvSpPr>
            <p:spPr>
              <a:xfrm>
                <a:off x="6662888" y="916077"/>
                <a:ext cx="33420" cy="43325"/>
              </a:xfrm>
              <a:custGeom>
                <a:rect b="b" l="l" r="r" t="t"/>
                <a:pathLst>
                  <a:path extrusionOk="0" h="1251" w="965">
                    <a:moveTo>
                      <a:pt x="917" y="703"/>
                    </a:moveTo>
                    <a:cubicBezTo>
                      <a:pt x="917" y="667"/>
                      <a:pt x="929" y="763"/>
                      <a:pt x="917" y="846"/>
                    </a:cubicBezTo>
                    <a:cubicBezTo>
                      <a:pt x="881" y="1072"/>
                      <a:pt x="738" y="1215"/>
                      <a:pt x="572" y="1239"/>
                    </a:cubicBezTo>
                    <a:cubicBezTo>
                      <a:pt x="381" y="1251"/>
                      <a:pt x="131" y="1120"/>
                      <a:pt x="83" y="941"/>
                    </a:cubicBezTo>
                    <a:cubicBezTo>
                      <a:pt x="12" y="703"/>
                      <a:pt x="0" y="465"/>
                      <a:pt x="143" y="239"/>
                    </a:cubicBezTo>
                    <a:cubicBezTo>
                      <a:pt x="250" y="84"/>
                      <a:pt x="429" y="1"/>
                      <a:pt x="572" y="24"/>
                    </a:cubicBezTo>
                    <a:cubicBezTo>
                      <a:pt x="774" y="72"/>
                      <a:pt x="953" y="262"/>
                      <a:pt x="965" y="465"/>
                    </a:cubicBezTo>
                    <a:cubicBezTo>
                      <a:pt x="953" y="501"/>
                      <a:pt x="929" y="548"/>
                      <a:pt x="917" y="703"/>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33"/>
              <p:cNvSpPr/>
              <p:nvPr/>
            </p:nvSpPr>
            <p:spPr>
              <a:xfrm>
                <a:off x="6801002" y="943714"/>
                <a:ext cx="38373" cy="42910"/>
              </a:xfrm>
              <a:custGeom>
                <a:rect b="b" l="l" r="r" t="t"/>
                <a:pathLst>
                  <a:path extrusionOk="0" h="1239" w="1108">
                    <a:moveTo>
                      <a:pt x="691" y="1238"/>
                    </a:moveTo>
                    <a:cubicBezTo>
                      <a:pt x="560" y="1179"/>
                      <a:pt x="429" y="1155"/>
                      <a:pt x="322" y="1096"/>
                    </a:cubicBezTo>
                    <a:cubicBezTo>
                      <a:pt x="60" y="941"/>
                      <a:pt x="1" y="691"/>
                      <a:pt x="132" y="417"/>
                    </a:cubicBezTo>
                    <a:cubicBezTo>
                      <a:pt x="310" y="60"/>
                      <a:pt x="739" y="0"/>
                      <a:pt x="1013" y="322"/>
                    </a:cubicBezTo>
                    <a:cubicBezTo>
                      <a:pt x="1084" y="405"/>
                      <a:pt x="1108" y="512"/>
                      <a:pt x="1084" y="631"/>
                    </a:cubicBezTo>
                    <a:cubicBezTo>
                      <a:pt x="1013" y="857"/>
                      <a:pt x="894" y="1036"/>
                      <a:pt x="691" y="1238"/>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33"/>
              <p:cNvSpPr/>
              <p:nvPr/>
            </p:nvSpPr>
            <p:spPr>
              <a:xfrm>
                <a:off x="7019568" y="979593"/>
                <a:ext cx="35879" cy="44537"/>
              </a:xfrm>
              <a:custGeom>
                <a:rect b="b" l="l" r="r" t="t"/>
                <a:pathLst>
                  <a:path extrusionOk="0" h="1286" w="1036">
                    <a:moveTo>
                      <a:pt x="12" y="679"/>
                    </a:moveTo>
                    <a:cubicBezTo>
                      <a:pt x="0" y="441"/>
                      <a:pt x="119" y="298"/>
                      <a:pt x="274" y="155"/>
                    </a:cubicBezTo>
                    <a:cubicBezTo>
                      <a:pt x="500" y="0"/>
                      <a:pt x="762" y="72"/>
                      <a:pt x="869" y="322"/>
                    </a:cubicBezTo>
                    <a:cubicBezTo>
                      <a:pt x="1036" y="714"/>
                      <a:pt x="762" y="1191"/>
                      <a:pt x="357" y="1262"/>
                    </a:cubicBezTo>
                    <a:cubicBezTo>
                      <a:pt x="202" y="1286"/>
                      <a:pt x="95" y="1215"/>
                      <a:pt x="71" y="1072"/>
                    </a:cubicBezTo>
                    <a:cubicBezTo>
                      <a:pt x="36" y="929"/>
                      <a:pt x="24" y="798"/>
                      <a:pt x="12" y="679"/>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33"/>
              <p:cNvSpPr/>
              <p:nvPr/>
            </p:nvSpPr>
            <p:spPr>
              <a:xfrm>
                <a:off x="6890492" y="959784"/>
                <a:ext cx="32208" cy="39204"/>
              </a:xfrm>
              <a:custGeom>
                <a:rect b="b" l="l" r="r" t="t"/>
                <a:pathLst>
                  <a:path extrusionOk="0" h="1132" w="930">
                    <a:moveTo>
                      <a:pt x="131" y="1120"/>
                    </a:moveTo>
                    <a:cubicBezTo>
                      <a:pt x="96" y="894"/>
                      <a:pt x="36" y="715"/>
                      <a:pt x="12" y="536"/>
                    </a:cubicBezTo>
                    <a:cubicBezTo>
                      <a:pt x="0" y="263"/>
                      <a:pt x="119" y="132"/>
                      <a:pt x="369" y="48"/>
                    </a:cubicBezTo>
                    <a:cubicBezTo>
                      <a:pt x="489" y="1"/>
                      <a:pt x="596" y="48"/>
                      <a:pt x="691" y="120"/>
                    </a:cubicBezTo>
                    <a:cubicBezTo>
                      <a:pt x="846" y="263"/>
                      <a:pt x="929" y="441"/>
                      <a:pt x="929" y="667"/>
                    </a:cubicBezTo>
                    <a:cubicBezTo>
                      <a:pt x="929" y="965"/>
                      <a:pt x="810" y="1096"/>
                      <a:pt x="489" y="1132"/>
                    </a:cubicBezTo>
                    <a:cubicBezTo>
                      <a:pt x="393" y="1120"/>
                      <a:pt x="298" y="1120"/>
                      <a:pt x="131" y="112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33"/>
              <p:cNvSpPr/>
              <p:nvPr/>
            </p:nvSpPr>
            <p:spPr>
              <a:xfrm>
                <a:off x="7097907" y="991957"/>
                <a:ext cx="42078" cy="37126"/>
              </a:xfrm>
              <a:custGeom>
                <a:rect b="b" l="l" r="r" t="t"/>
                <a:pathLst>
                  <a:path extrusionOk="0" h="1072" w="1215">
                    <a:moveTo>
                      <a:pt x="857" y="72"/>
                    </a:moveTo>
                    <a:cubicBezTo>
                      <a:pt x="1215" y="619"/>
                      <a:pt x="1191" y="679"/>
                      <a:pt x="596" y="1072"/>
                    </a:cubicBezTo>
                    <a:cubicBezTo>
                      <a:pt x="429" y="1072"/>
                      <a:pt x="322" y="965"/>
                      <a:pt x="215" y="846"/>
                    </a:cubicBezTo>
                    <a:cubicBezTo>
                      <a:pt x="24" y="631"/>
                      <a:pt x="0" y="500"/>
                      <a:pt x="95" y="298"/>
                    </a:cubicBezTo>
                    <a:cubicBezTo>
                      <a:pt x="203" y="72"/>
                      <a:pt x="369" y="0"/>
                      <a:pt x="607" y="12"/>
                    </a:cubicBezTo>
                    <a:cubicBezTo>
                      <a:pt x="691" y="36"/>
                      <a:pt x="786" y="60"/>
                      <a:pt x="857" y="72"/>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33"/>
              <p:cNvSpPr/>
              <p:nvPr/>
            </p:nvSpPr>
            <p:spPr>
              <a:xfrm>
                <a:off x="6723910" y="930935"/>
                <a:ext cx="34252" cy="38788"/>
              </a:xfrm>
              <a:custGeom>
                <a:rect b="b" l="l" r="r" t="t"/>
                <a:pathLst>
                  <a:path extrusionOk="0" h="1120" w="989">
                    <a:moveTo>
                      <a:pt x="988" y="845"/>
                    </a:moveTo>
                    <a:cubicBezTo>
                      <a:pt x="750" y="941"/>
                      <a:pt x="536" y="1024"/>
                      <a:pt x="334" y="1119"/>
                    </a:cubicBezTo>
                    <a:cubicBezTo>
                      <a:pt x="143" y="988"/>
                      <a:pt x="0" y="834"/>
                      <a:pt x="24" y="643"/>
                    </a:cubicBezTo>
                    <a:cubicBezTo>
                      <a:pt x="36" y="476"/>
                      <a:pt x="107" y="334"/>
                      <a:pt x="238" y="214"/>
                    </a:cubicBezTo>
                    <a:cubicBezTo>
                      <a:pt x="512" y="0"/>
                      <a:pt x="798" y="72"/>
                      <a:pt x="881" y="405"/>
                    </a:cubicBezTo>
                    <a:cubicBezTo>
                      <a:pt x="929" y="536"/>
                      <a:pt x="953" y="691"/>
                      <a:pt x="988" y="84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33"/>
              <p:cNvSpPr/>
              <p:nvPr/>
            </p:nvSpPr>
            <p:spPr>
              <a:xfrm>
                <a:off x="6560618" y="892978"/>
                <a:ext cx="6615" cy="3359"/>
              </a:xfrm>
              <a:custGeom>
                <a:rect b="b" l="l" r="r" t="t"/>
                <a:pathLst>
                  <a:path extrusionOk="0" h="97" w="191">
                    <a:moveTo>
                      <a:pt x="191" y="25"/>
                    </a:moveTo>
                    <a:cubicBezTo>
                      <a:pt x="155" y="60"/>
                      <a:pt x="119" y="96"/>
                      <a:pt x="108" y="84"/>
                    </a:cubicBezTo>
                    <a:cubicBezTo>
                      <a:pt x="60" y="72"/>
                      <a:pt x="36" y="36"/>
                      <a:pt x="0" y="25"/>
                    </a:cubicBezTo>
                    <a:cubicBezTo>
                      <a:pt x="12" y="13"/>
                      <a:pt x="36" y="1"/>
                      <a:pt x="48" y="1"/>
                    </a:cubicBezTo>
                    <a:cubicBezTo>
                      <a:pt x="72" y="1"/>
                      <a:pt x="119" y="13"/>
                      <a:pt x="191" y="2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8" name="Google Shape;368;p33"/>
            <p:cNvSpPr/>
            <p:nvPr/>
          </p:nvSpPr>
          <p:spPr>
            <a:xfrm>
              <a:off x="7120500" y="1968476"/>
              <a:ext cx="1211003" cy="1394296"/>
            </a:xfrm>
            <a:custGeom>
              <a:rect b="b" l="l" r="r" t="t"/>
              <a:pathLst>
                <a:path extrusionOk="0" h="42245" w="43173">
                  <a:moveTo>
                    <a:pt x="48" y="42245"/>
                  </a:moveTo>
                  <a:cubicBezTo>
                    <a:pt x="48" y="39690"/>
                    <a:pt x="-143" y="36245"/>
                    <a:pt x="1983" y="34828"/>
                  </a:cubicBezTo>
                  <a:cubicBezTo>
                    <a:pt x="10310" y="29276"/>
                    <a:pt x="33112" y="31866"/>
                    <a:pt x="29394" y="22574"/>
                  </a:cubicBezTo>
                  <a:cubicBezTo>
                    <a:pt x="28497" y="20331"/>
                    <a:pt x="24865" y="19097"/>
                    <a:pt x="22622" y="19994"/>
                  </a:cubicBezTo>
                  <a:cubicBezTo>
                    <a:pt x="18614" y="21598"/>
                    <a:pt x="17243" y="28097"/>
                    <a:pt x="18429" y="32248"/>
                  </a:cubicBezTo>
                  <a:cubicBezTo>
                    <a:pt x="20393" y="39119"/>
                    <a:pt x="32863" y="41598"/>
                    <a:pt x="39068" y="38052"/>
                  </a:cubicBezTo>
                  <a:cubicBezTo>
                    <a:pt x="51102" y="31174"/>
                    <a:pt x="33834" y="7686"/>
                    <a:pt x="22299" y="0"/>
                  </a:cubicBezTo>
                </a:path>
              </a:pathLst>
            </a:custGeom>
            <a:noFill/>
            <a:ln cap="flat" cmpd="sng" w="19050">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 name="Google Shape;369;p33"/>
          <p:cNvSpPr txBox="1"/>
          <p:nvPr/>
        </p:nvSpPr>
        <p:spPr>
          <a:xfrm>
            <a:off x="393400" y="174850"/>
            <a:ext cx="6032400" cy="39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Data Sources: 10 Airports to 20 Airports</a:t>
            </a:r>
            <a:endParaRPr sz="1800">
              <a:solidFill>
                <a:schemeClr val="dk2"/>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330"/>
                                        </p:tgtEl>
                                        <p:attrNameLst>
                                          <p:attrName>style.visibility</p:attrName>
                                        </p:attrNameLst>
                                      </p:cBhvr>
                                      <p:to>
                                        <p:strVal val="hidden"/>
                                      </p:to>
                                    </p:set>
                                  </p:childTnLst>
                                </p:cTn>
                              </p:par>
                            </p:childTnLst>
                          </p:cTn>
                        </p:par>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33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Travels Infographics “by Slidego”">
  <a:themeElements>
    <a:clrScheme name="Simple Light">
      <a:dk1>
        <a:srgbClr val="000000"/>
      </a:dk1>
      <a:lt1>
        <a:srgbClr val="FFFFFF"/>
      </a:lt1>
      <a:dk2>
        <a:srgbClr val="595959"/>
      </a:dk2>
      <a:lt2>
        <a:srgbClr val="EEEEEE"/>
      </a:lt2>
      <a:accent1>
        <a:srgbClr val="F89649"/>
      </a:accent1>
      <a:accent2>
        <a:srgbClr val="FA7256"/>
      </a:accent2>
      <a:accent3>
        <a:srgbClr val="F7D380"/>
      </a:accent3>
      <a:accent4>
        <a:srgbClr val="F8B179"/>
      </a:accent4>
      <a:accent5>
        <a:srgbClr val="F54C19"/>
      </a:accent5>
      <a:accent6>
        <a:srgbClr val="FF4B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